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77" r:id="rId1"/>
  </p:sldMasterIdLst>
  <p:notesMasterIdLst>
    <p:notesMasterId r:id="rId29"/>
  </p:notesMasterIdLst>
  <p:sldIdLst>
    <p:sldId id="256" r:id="rId2"/>
    <p:sldId id="257" r:id="rId3"/>
    <p:sldId id="295" r:id="rId4"/>
    <p:sldId id="296" r:id="rId5"/>
    <p:sldId id="294" r:id="rId6"/>
    <p:sldId id="281" r:id="rId7"/>
    <p:sldId id="289" r:id="rId8"/>
    <p:sldId id="282" r:id="rId9"/>
    <p:sldId id="290" r:id="rId10"/>
    <p:sldId id="327" r:id="rId11"/>
    <p:sldId id="331" r:id="rId12"/>
    <p:sldId id="329" r:id="rId13"/>
    <p:sldId id="283" r:id="rId14"/>
    <p:sldId id="284" r:id="rId15"/>
    <p:sldId id="285" r:id="rId16"/>
    <p:sldId id="291" r:id="rId17"/>
    <p:sldId id="286" r:id="rId18"/>
    <p:sldId id="304" r:id="rId19"/>
    <p:sldId id="301" r:id="rId20"/>
    <p:sldId id="302" r:id="rId21"/>
    <p:sldId id="303" r:id="rId22"/>
    <p:sldId id="287" r:id="rId23"/>
    <p:sldId id="297" r:id="rId24"/>
    <p:sldId id="339" r:id="rId25"/>
    <p:sldId id="293" r:id="rId26"/>
    <p:sldId id="323" r:id="rId27"/>
    <p:sldId id="280" r:id="rId28"/>
  </p:sldIdLst>
  <p:sldSz cx="9144000" cy="5143500" type="screen16x9"/>
  <p:notesSz cx="6858000" cy="9144000"/>
  <p:embeddedFontLst>
    <p:embeddedFont>
      <p:font typeface="Exo 2" panose="020B0604020202020204" charset="0"/>
      <p:regular r:id="rId30"/>
      <p:bold r:id="rId31"/>
      <p:italic r:id="rId32"/>
      <p:boldItalic r:id="rId33"/>
    </p:embeddedFont>
    <p:embeddedFont>
      <p:font typeface="Fira Sans Extra Condensed Medium" panose="020B0604020202020204" charset="0"/>
      <p:regular r:id="rId34"/>
      <p:bold r:id="rId35"/>
      <p:italic r:id="rId36"/>
      <p:boldItalic r:id="rId37"/>
    </p:embeddedFont>
    <p:embeddedFont>
      <p:font typeface="Roboto Condensed Light" panose="02000000000000000000" pitchFamily="2" charset="0"/>
      <p:regular r:id="rId38"/>
      <p:bold r:id="rId39"/>
      <p:italic r:id="rId40"/>
      <p:boldItalic r:id="rId4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2BBCE83-E8D6-4D96-A28C-39CCF79FD41E}">
  <a:tblStyle styleId="{72BBCE83-E8D6-4D96-A28C-39CCF79FD41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456" autoAdjust="0"/>
    <p:restoredTop sz="92157" autoAdjust="0"/>
  </p:normalViewPr>
  <p:slideViewPr>
    <p:cSldViewPr snapToGrid="0">
      <p:cViewPr varScale="1">
        <p:scale>
          <a:sx n="74" d="100"/>
          <a:sy n="74" d="100"/>
        </p:scale>
        <p:origin x="880" y="5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0.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5.fntdata"/><Relationship Id="rId42"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4.fntdata"/><Relationship Id="rId38" Type="http://schemas.openxmlformats.org/officeDocument/2006/relationships/font" Target="fonts/font9.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41"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font" Target="fonts/font11.fntdata"/><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2.fntdata"/><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font" Target="fonts/font6.fntdata"/><Relationship Id="rId43"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dirty="0"/>
              <a:t>Kính chào các thầy cô trong hội đồng chấm đồ án tốt nghiệp cùng toàn thể các bạn có mặt trong buổi bảo vệ đồ án tốt nghiệp ngày hôm nay</a:t>
            </a:r>
          </a:p>
          <a:p>
            <a:pPr marL="0" lvl="0" indent="0" algn="l" rtl="0">
              <a:spcBef>
                <a:spcPts val="0"/>
              </a:spcBef>
              <a:spcAft>
                <a:spcPts val="0"/>
              </a:spcAft>
              <a:buNone/>
            </a:pPr>
            <a:r>
              <a:rPr lang="vi-VN" dirty="0"/>
              <a:t>Em tên là CAO THỊ THÙY LINH. Sinh viên lớp CT2C khóa CT2 của khoa Công nghệ thông tin</a:t>
            </a:r>
          </a:p>
          <a:p>
            <a:pPr marL="0" lvl="0" indent="0" algn="l" rtl="0">
              <a:spcBef>
                <a:spcPts val="0"/>
              </a:spcBef>
              <a:spcAft>
                <a:spcPts val="0"/>
              </a:spcAft>
              <a:buNone/>
            </a:pPr>
            <a:r>
              <a:rPr lang="vi-VN" dirty="0"/>
              <a:t>Trước khi trình bày đồ án của mình, e xin gửi lời cảm ơn đến các thầy cô trong khoa CNTT, đặc biệt cho e gửi lời cảm ơn chân thành nhất đến Ths. Lê Thị Hồng Vân, người đã tận tình hướng dẫn, giúp đỡ em hoàn thành đồ án này</a:t>
            </a:r>
          </a:p>
          <a:p>
            <a:pPr marL="0" lvl="0" indent="0" algn="l" rtl="0">
              <a:spcBef>
                <a:spcPts val="0"/>
              </a:spcBef>
              <a:spcAft>
                <a:spcPts val="0"/>
              </a:spcAft>
              <a:buNone/>
            </a:pPr>
            <a:r>
              <a:rPr lang="vi-VN" dirty="0"/>
              <a:t>Sau đây e xin phép được trình bày đồ án tốt nghiệp của mình. Tên đề tài của em là “Xây dựng hệ thống chống trộm thông minh sử dụng Raspberry pi và thuật toán học máy”</a:t>
            </a:r>
          </a:p>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vi-VN" dirty="0"/>
              <a:t>Sau khi giới thiệu lý thuyết về thuật toán học máy và nhận dạng khuôn mặt thì tiếp theo e sẽ bắt đầu vạch ra các bước để nhận dạng được khuôn mặt</a:t>
            </a:r>
          </a:p>
          <a:p>
            <a:pPr marL="457200" indent="-298450">
              <a:buFontTx/>
              <a:buChar char="-"/>
            </a:pPr>
            <a:r>
              <a:rPr lang="vi-VN" dirty="0"/>
              <a:t>Muốn nhận dạng ... Thì phải thu thập dữ liệu. Thu thập là công việc cắt các khuôn mặt ra khỏi khung hình để lưu trữ. Muốn cắt được thì phải phát hiện khuôn mặt trong khung hình.</a:t>
            </a:r>
          </a:p>
          <a:p>
            <a:pPr marL="457200" indent="-298450">
              <a:buFontTx/>
              <a:buChar char="-"/>
            </a:pPr>
            <a:r>
              <a:rPr lang="vi-VN" dirty="0"/>
              <a:t>Sau khi thu thập xong thì phải huấn luyện các khuôn mặt đó rồi mới đến nhận dạng khuôn mặt</a:t>
            </a:r>
          </a:p>
          <a:p>
            <a:pPr marL="457200" indent="-298450">
              <a:buFontTx/>
              <a:buChar char="-"/>
            </a:pPr>
            <a:r>
              <a:rPr lang="vi-VN" dirty="0"/>
              <a:t>Ở đây có thể 1 số thầy cô và bạn chưa biết sẽ thắt mắc là nhận diện khuôn mặ khác gì so với nhận dạng khuôn mặt. Thì e đưa ra giải thích là nhận diện là phát hiện khuôn mặt đó có trong khung hình hay không, còn nhận dạng thì thì sẽ so sánh với cơ sở dữ liệu để xác định các đặc điểm như tên, tuổi, nơi làm việc, dữ liệu cá nhân....</a:t>
            </a:r>
          </a:p>
          <a:p>
            <a:pPr marL="158750" indent="0">
              <a:buFontTx/>
              <a:buNone/>
            </a:pPr>
            <a:r>
              <a:rPr lang="vi-VN" dirty="0"/>
              <a:t>Từ đây, e sẽ giới thiệu cụ thể về các bước như sau</a:t>
            </a:r>
          </a:p>
        </p:txBody>
      </p:sp>
    </p:spTree>
    <p:extLst>
      <p:ext uri="{BB962C8B-B14F-4D97-AF65-F5344CB8AC3E}">
        <p14:creationId xmlns:p14="http://schemas.microsoft.com/office/powerpoint/2010/main" val="15392199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vi-VN" dirty="0"/>
              <a:t>Về phần phát hiện khuôn mặt thì e chọn haar cascades vì</a:t>
            </a:r>
          </a:p>
          <a:p>
            <a:pPr marL="457200" indent="-298450">
              <a:buFontTx/>
              <a:buChar char="-"/>
            </a:pPr>
            <a:r>
              <a:rPr lang="vi-VN" dirty="0"/>
              <a:t>Nó có độ chính xác cao đến 96,24%</a:t>
            </a:r>
          </a:p>
          <a:p>
            <a:pPr marL="457200" indent="-298450">
              <a:buFontTx/>
              <a:buChar char="-"/>
            </a:pPr>
            <a:r>
              <a:rPr lang="vi-VN" dirty="0"/>
              <a:t>Nó phù hợp với thiết bị hạn chế tài nguyên như Rpi</a:t>
            </a:r>
          </a:p>
          <a:p>
            <a:pPr marL="158750" indent="0">
              <a:buFontTx/>
              <a:buNone/>
            </a:pPr>
            <a:r>
              <a:rPr lang="vi-VN" dirty="0"/>
              <a:t>Khái niệm....</a:t>
            </a:r>
            <a:endParaRPr lang="en-US" dirty="0"/>
          </a:p>
        </p:txBody>
      </p:sp>
    </p:spTree>
    <p:extLst>
      <p:ext uri="{BB962C8B-B14F-4D97-AF65-F5344CB8AC3E}">
        <p14:creationId xmlns:p14="http://schemas.microsoft.com/office/powerpoint/2010/main" val="19088767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vi-VN" dirty="0"/>
              <a:t>Tiếp theo là huấn luyện dữ liệu và nhận dạng khuôn mặt thì e dùng thuật toán nhận dạng khuôn mặt bằng OpenCV thông qua LBPH. Lý do là</a:t>
            </a:r>
          </a:p>
          <a:p>
            <a:pPr marL="457200" indent="-298450">
              <a:buFontTx/>
              <a:buChar char="-"/>
            </a:pPr>
            <a:r>
              <a:rPr lang="vi-VN" dirty="0"/>
              <a:t>Nó khắc phục được 1 nhược điểm của thuật toán nhận dạng khuôn mặt là ảnh sáng</a:t>
            </a:r>
          </a:p>
          <a:p>
            <a:pPr marL="457200" indent="-298450">
              <a:buFontTx/>
              <a:buChar char="-"/>
            </a:pPr>
            <a:r>
              <a:rPr lang="vi-VN" dirty="0"/>
              <a:t>Là những thuật toán nhận dạng nhanh nhất, phù hợp cho rpi</a:t>
            </a:r>
          </a:p>
          <a:p>
            <a:pPr marL="158750" indent="0">
              <a:buFontTx/>
              <a:buNone/>
            </a:pPr>
            <a:r>
              <a:rPr lang="vi-VN" dirty="0"/>
              <a:t>Kn:....</a:t>
            </a:r>
            <a:endParaRPr lang="en-US" dirty="0"/>
          </a:p>
        </p:txBody>
      </p:sp>
    </p:spTree>
    <p:extLst>
      <p:ext uri="{BB962C8B-B14F-4D97-AF65-F5344CB8AC3E}">
        <p14:creationId xmlns:p14="http://schemas.microsoft.com/office/powerpoint/2010/main" val="9350627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vi-VN" dirty="0"/>
              <a:t>Trong bài toán đặt ra ở đầu thì sau khi nhận dạng gia chủ và ng lạ các dữ liệu đều được gửi lên và nhận về thông qua MQTT nên phần tiếp theo e giới thiệu là giao thức MQTT. Lý do lại chọn MQTT mà k phải các giao thức khác như HTTP, Socket... là:</a:t>
            </a:r>
          </a:p>
          <a:p>
            <a:pPr marL="457200" indent="-298450">
              <a:buFontTx/>
              <a:buChar char="-"/>
            </a:pPr>
            <a:r>
              <a:rPr lang="vi-VN" dirty="0"/>
              <a:t>MQTT có lợi thế hơn về tính bảo mật truyền dữ liệu</a:t>
            </a:r>
          </a:p>
          <a:p>
            <a:pPr marL="457200" indent="-298450">
              <a:buFontTx/>
              <a:buChar char="-"/>
            </a:pPr>
            <a:r>
              <a:rPr lang="vi-VN" dirty="0"/>
              <a:t>Nó sử dụng SSL/TLS như 1 đường truyền tin nhắn khi mã hóa trọng tải. Đây sẽ là nội dung phần 1 lát nữa e trình bày sau giao thức MQTT</a:t>
            </a:r>
          </a:p>
          <a:p>
            <a:pPr marL="457200" indent="-298450">
              <a:buFontTx/>
              <a:buChar char="-"/>
            </a:pPr>
            <a:r>
              <a:rPr lang="vi-VN" dirty="0"/>
              <a:t>MQTT dễ  sử dụng hơn vì nó hoạt động theo cách tiếp cận đươn giản là lệnh và kết quả</a:t>
            </a:r>
          </a:p>
          <a:p>
            <a:pPr marL="158750" indent="0">
              <a:buFontTx/>
              <a:buNone/>
            </a:pPr>
            <a:r>
              <a:rPr lang="vi-VN" dirty="0"/>
              <a:t>Khái niệm....</a:t>
            </a:r>
            <a:endParaRPr lang="en-US" dirty="0"/>
          </a:p>
        </p:txBody>
      </p:sp>
    </p:spTree>
    <p:extLst>
      <p:ext uri="{BB962C8B-B14F-4D97-AF65-F5344CB8AC3E}">
        <p14:creationId xmlns:p14="http://schemas.microsoft.com/office/powerpoint/2010/main" val="10506532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vi-VN" dirty="0"/>
              <a:t>Như ở phần giới thiệu về giao thức MQTT e có đề cập đến SSL/TLS có mục đích tăng tính bảo mật cho giao thức và có chức năng xác thực các thiết bị máy chủ MQTT</a:t>
            </a:r>
          </a:p>
          <a:p>
            <a:pPr marL="158750" indent="0">
              <a:buNone/>
            </a:pPr>
            <a:r>
              <a:rPr lang="vi-VN" dirty="0"/>
              <a:t>Khái niệm.... </a:t>
            </a:r>
            <a:endParaRPr lang="en-US" dirty="0"/>
          </a:p>
        </p:txBody>
      </p:sp>
    </p:spTree>
    <p:extLst>
      <p:ext uri="{BB962C8B-B14F-4D97-AF65-F5344CB8AC3E}">
        <p14:creationId xmlns:p14="http://schemas.microsoft.com/office/powerpoint/2010/main" val="21338922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vi-VN" dirty="0"/>
              <a:t>Tuy đac có bảo mật SSL/TLS, nhưng e muốn hệ thống giao tiếp an toàn hơn nên e phát triển thêm cho đồ án phần mã hóa dữ liệu AES. Lý do chọn AES vì</a:t>
            </a:r>
          </a:p>
          <a:p>
            <a:pPr marL="457200" indent="-298450">
              <a:buFontTx/>
              <a:buChar char="-"/>
            </a:pPr>
            <a:r>
              <a:rPr lang="vi-VN" dirty="0"/>
              <a:t>AES có kích thước lớn nhất là 245 bits(2^256 kệt hợp duy nhất), nó mạnh đến mực chống lại các cuộc tấn công từ siêu máy tính</a:t>
            </a:r>
          </a:p>
          <a:p>
            <a:pPr marL="158750" indent="0">
              <a:buFontTx/>
              <a:buNone/>
            </a:pPr>
            <a:r>
              <a:rPr lang="vi-VN" dirty="0"/>
              <a:t>Khái niêm.....</a:t>
            </a:r>
            <a:endParaRPr lang="en-US" dirty="0"/>
          </a:p>
        </p:txBody>
      </p:sp>
    </p:spTree>
    <p:extLst>
      <p:ext uri="{BB962C8B-B14F-4D97-AF65-F5344CB8AC3E}">
        <p14:creationId xmlns:p14="http://schemas.microsoft.com/office/powerpoint/2010/main" val="34495832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vi-VN" dirty="0"/>
              <a:t>Cụ thể Hệ thống dùng mã hóa AES 256 và ở chế độ CBC</a:t>
            </a:r>
          </a:p>
          <a:p>
            <a:pPr marL="158750" indent="0">
              <a:buNone/>
            </a:pPr>
            <a:r>
              <a:rPr lang="vi-VN" dirty="0"/>
              <a:t>.....</a:t>
            </a:r>
          </a:p>
          <a:p>
            <a:pPr marL="158750" indent="0">
              <a:buNone/>
            </a:pPr>
            <a:r>
              <a:rPr lang="vi-VN" dirty="0"/>
              <a:t>Lý do chọn chế độ CBC</a:t>
            </a:r>
          </a:p>
          <a:p>
            <a:pPr marL="457200" indent="-298450">
              <a:buFontTx/>
              <a:buChar char="-"/>
            </a:pPr>
            <a:r>
              <a:rPr lang="vi-VN" dirty="0"/>
              <a:t>Khả năng bảo mật cao</a:t>
            </a:r>
          </a:p>
          <a:p>
            <a:pPr marL="457200" indent="-298450">
              <a:buFontTx/>
              <a:buChar char="-"/>
            </a:pPr>
            <a:r>
              <a:rPr lang="vi-VN" dirty="0"/>
              <a:t>Quá trình giải mã(mã hóa nghịch) vẫn có thể thực hiện song song nhiều khối dữ liệu</a:t>
            </a:r>
          </a:p>
          <a:p>
            <a:pPr marL="158750" indent="0">
              <a:buFontTx/>
              <a:buNone/>
            </a:pPr>
            <a:r>
              <a:rPr lang="vi-VN" dirty="0"/>
              <a:t> </a:t>
            </a:r>
            <a:endParaRPr lang="en-US" dirty="0"/>
          </a:p>
        </p:txBody>
      </p:sp>
    </p:spTree>
    <p:extLst>
      <p:ext uri="{BB962C8B-B14F-4D97-AF65-F5344CB8AC3E}">
        <p14:creationId xmlns:p14="http://schemas.microsoft.com/office/powerpoint/2010/main" val="34300679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vi-VN" dirty="0"/>
              <a:t>Như bài toán đặt ra ban đầu thì tiếp theo sẽ đến phần mobile thực hiện nhiệm vụ đưa ra cảnh báo và hiển thị khuôn mặt lạ. Liên quan đến mobile thì e giới thiệu về Flutter. </a:t>
            </a:r>
          </a:p>
          <a:p>
            <a:pPr marL="158750" indent="0">
              <a:buNone/>
            </a:pPr>
            <a:r>
              <a:rPr lang="vi-VN" dirty="0"/>
              <a:t>Kn...</a:t>
            </a:r>
          </a:p>
          <a:p>
            <a:pPr marL="158750" indent="0">
              <a:buNone/>
            </a:pPr>
            <a:r>
              <a:rPr lang="vi-VN" dirty="0"/>
              <a:t>Tại sao chọn Flutter mà k phải react native hay android thì lý do e đưa ra như sau:</a:t>
            </a:r>
          </a:p>
          <a:p>
            <a:pPr marL="158750" indent="0">
              <a:buNone/>
            </a:pPr>
            <a:endParaRPr lang="en-US" dirty="0"/>
          </a:p>
        </p:txBody>
      </p:sp>
    </p:spTree>
    <p:extLst>
      <p:ext uri="{BB962C8B-B14F-4D97-AF65-F5344CB8AC3E}">
        <p14:creationId xmlns:p14="http://schemas.microsoft.com/office/powerpoint/2010/main" val="10089753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vi-VN" dirty="0"/>
              <a:t>Sau khi đưa ra các lý thuyết, thuật toán thì tiếp theo e xin giới thiệu về hệ thống với bài toán đặt ra ban đầu</a:t>
            </a:r>
          </a:p>
          <a:p>
            <a:pPr marL="158750" indent="0">
              <a:buNone/>
            </a:pPr>
            <a:r>
              <a:rPr lang="vi-VN" dirty="0"/>
              <a:t>Đầu tiên là sơ đồ tổng quan</a:t>
            </a:r>
          </a:p>
          <a:p>
            <a:pPr marL="457200" indent="-298450">
              <a:buFontTx/>
              <a:buChar char="-"/>
            </a:pPr>
            <a:r>
              <a:rPr lang="vi-VN" dirty="0"/>
              <a:t>Tín hiệu gửi lên: các tín hiệu mà các thiết bị, phần cứng phía ng dùng gửi lên</a:t>
            </a:r>
          </a:p>
          <a:p>
            <a:pPr marL="457200" indent="-298450">
              <a:buFontTx/>
              <a:buChar char="-"/>
            </a:pPr>
            <a:r>
              <a:rPr lang="vi-VN" dirty="0"/>
              <a:t>Tín hiệu nhận về: các t/hieu mà các tb, pcung nhận về để t/h nv cụ thể</a:t>
            </a:r>
          </a:p>
          <a:p>
            <a:pPr marL="457200" indent="-298450">
              <a:buFontTx/>
              <a:buChar char="-"/>
            </a:pPr>
            <a:r>
              <a:rPr lang="vi-VN" dirty="0"/>
              <a:t>MQTT broker: thu thập tín hiệu gửi lên</a:t>
            </a:r>
          </a:p>
          <a:p>
            <a:pPr marL="457200" indent="-298450">
              <a:buFontTx/>
              <a:buChar char="-"/>
            </a:pPr>
            <a:r>
              <a:rPr lang="vi-VN" dirty="0"/>
              <a:t>Rpi: xử lý nhận dạng </a:t>
            </a:r>
          </a:p>
          <a:p>
            <a:pPr marL="457200" indent="-298450">
              <a:buFontTx/>
              <a:buChar char="-"/>
            </a:pPr>
            <a:r>
              <a:rPr lang="vi-VN" dirty="0"/>
              <a:t>Webcam: cung cấp khung ảnh chi rpi</a:t>
            </a:r>
          </a:p>
          <a:p>
            <a:pPr marL="457200" indent="-298450">
              <a:buFontTx/>
              <a:buChar char="-"/>
            </a:pPr>
            <a:r>
              <a:rPr lang="vi-VN" dirty="0"/>
              <a:t>Mobile: đưa ra tín hiệu cảnh báo, h/thi ảnh nla</a:t>
            </a:r>
          </a:p>
          <a:p>
            <a:pPr marL="457200" indent="-298450">
              <a:buFontTx/>
              <a:buChar char="-"/>
            </a:pPr>
            <a:r>
              <a:rPr lang="vi-VN" dirty="0"/>
              <a:t>Nguồn: cung cấp nguồn</a:t>
            </a:r>
          </a:p>
          <a:p>
            <a:pPr marL="457200" indent="-298450">
              <a:buFontTx/>
              <a:buChar char="-"/>
            </a:pPr>
            <a:r>
              <a:rPr lang="vi-VN" dirty="0"/>
              <a:t>Wemos: tích hợp wifi để nhận tín hiệu từ MQTT Br..</a:t>
            </a:r>
          </a:p>
          <a:p>
            <a:pPr marL="457200" indent="-298450">
              <a:buFontTx/>
              <a:buChar char="-"/>
            </a:pPr>
            <a:r>
              <a:rPr lang="vi-VN" dirty="0"/>
              <a:t>Servo: nhận lệnh đóng/ mở cửa từ wemos</a:t>
            </a:r>
          </a:p>
          <a:p>
            <a:pPr marL="158750" indent="0">
              <a:buFontTx/>
              <a:buNone/>
            </a:pPr>
            <a:endParaRPr lang="vi-VN" dirty="0"/>
          </a:p>
        </p:txBody>
      </p:sp>
    </p:spTree>
    <p:extLst>
      <p:ext uri="{BB962C8B-B14F-4D97-AF65-F5344CB8AC3E}">
        <p14:creationId xmlns:p14="http://schemas.microsoft.com/office/powerpoint/2010/main" val="26977203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vi-VN" dirty="0"/>
              <a:t>Rpi vs wemos kn độc lập</a:t>
            </a:r>
          </a:p>
          <a:p>
            <a:pPr marL="158750" indent="0">
              <a:buNone/>
            </a:pPr>
            <a:r>
              <a:rPr lang="vi-VN" dirty="0"/>
              <a:t>....</a:t>
            </a:r>
            <a:endParaRPr lang="en-US" dirty="0"/>
          </a:p>
        </p:txBody>
      </p:sp>
    </p:spTree>
    <p:extLst>
      <p:ext uri="{BB962C8B-B14F-4D97-AF65-F5344CB8AC3E}">
        <p14:creationId xmlns:p14="http://schemas.microsoft.com/office/powerpoint/2010/main" val="25814870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9baafe93df_0_3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9baafe93df_0_3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dirty="0"/>
              <a:t>Ngoài phần mở đầu và kết luân, tài liệu tham khảo thì đồ án của em gồm các nội dung chính sau:</a:t>
            </a:r>
          </a:p>
          <a:p>
            <a:pPr marL="0" lvl="0" indent="0" algn="l" rtl="0">
              <a:spcBef>
                <a:spcPts val="0"/>
              </a:spcBef>
              <a:spcAft>
                <a:spcPts val="0"/>
              </a:spcAft>
              <a:buNone/>
            </a:pPr>
            <a:r>
              <a:rPr lang="vi-VN" dirty="0"/>
              <a:t>Phần 1: Tổng quan về đề tài. Ở phần này e đặt vấn đề và đưa ra bài toán cho đồ án</a:t>
            </a:r>
          </a:p>
          <a:p>
            <a:pPr marL="0" lvl="0" indent="0" algn="l" rtl="0">
              <a:spcBef>
                <a:spcPts val="0"/>
              </a:spcBef>
              <a:spcAft>
                <a:spcPts val="0"/>
              </a:spcAft>
              <a:buNone/>
            </a:pPr>
            <a:r>
              <a:rPr lang="vi-VN" dirty="0"/>
              <a:t>Phần 2: Nội dung thực hiện. Nội dung này bao gồm các lý thuyết liên quan đến đồ án</a:t>
            </a:r>
          </a:p>
          <a:p>
            <a:pPr marL="0" lvl="0" indent="0" algn="l" rtl="0">
              <a:spcBef>
                <a:spcPts val="0"/>
              </a:spcBef>
              <a:spcAft>
                <a:spcPts val="0"/>
              </a:spcAft>
              <a:buNone/>
            </a:pPr>
            <a:r>
              <a:rPr lang="vi-VN" dirty="0"/>
              <a:t>Phần 3: Thực nghiệm</a:t>
            </a:r>
          </a:p>
          <a:p>
            <a:pPr marL="0" lvl="0" indent="0" algn="l" rtl="0">
              <a:spcBef>
                <a:spcPts val="0"/>
              </a:spcBef>
              <a:spcAft>
                <a:spcPts val="0"/>
              </a:spcAft>
              <a:buNone/>
            </a:pPr>
            <a:r>
              <a:rPr lang="vi-VN" dirty="0"/>
              <a:t>Phần 4: Kết luận và đưa ra hướng phát triển</a:t>
            </a: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73767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endParaRPr lang="en-US" dirty="0"/>
          </a:p>
        </p:txBody>
      </p:sp>
    </p:spTree>
    <p:extLst>
      <p:ext uri="{BB962C8B-B14F-4D97-AF65-F5344CB8AC3E}">
        <p14:creationId xmlns:p14="http://schemas.microsoft.com/office/powerpoint/2010/main" val="317712101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vi-VN" dirty="0"/>
              <a:t>Qua các sơ đồ thì e thực hiện các chương trình như sau...</a:t>
            </a:r>
            <a:endParaRPr lang="en-US" dirty="0"/>
          </a:p>
        </p:txBody>
      </p:sp>
    </p:spTree>
    <p:extLst>
      <p:ext uri="{BB962C8B-B14F-4D97-AF65-F5344CB8AC3E}">
        <p14:creationId xmlns:p14="http://schemas.microsoft.com/office/powerpoint/2010/main" val="180716963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1604736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vi-VN" dirty="0"/>
              <a:t>E xin gửi lời cảm ơn chân thành đến các các thầy cô trong hội đồng </a:t>
            </a:r>
            <a:r>
              <a:rPr lang="vi-VN"/>
              <a:t>chấn đồ án </a:t>
            </a:r>
            <a:r>
              <a:rPr lang="vi-VN" dirty="0"/>
              <a:t>và các bạn </a:t>
            </a:r>
            <a:r>
              <a:rPr lang="vi-VN"/>
              <a:t>đã đến </a:t>
            </a:r>
            <a:r>
              <a:rPr lang="vi-VN" dirty="0"/>
              <a:t>cổ vũ cho chúng e. </a:t>
            </a:r>
          </a:p>
          <a:p>
            <a:pPr marL="158750" indent="0">
              <a:buNone/>
            </a:pPr>
            <a:r>
              <a:rPr lang="vi-VN" dirty="0"/>
              <a:t>Chúc các thầy cô và các bạn có 1 ngày làm việc vui vẻ và hiệu quả.</a:t>
            </a:r>
            <a:endParaRPr lang="en-US" dirty="0"/>
          </a:p>
        </p:txBody>
      </p:sp>
    </p:spTree>
    <p:extLst>
      <p:ext uri="{BB962C8B-B14F-4D97-AF65-F5344CB8AC3E}">
        <p14:creationId xmlns:p14="http://schemas.microsoft.com/office/powerpoint/2010/main" val="23729892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vi-VN" dirty="0"/>
              <a:t>Sau đây e xin được trình bày nội dung về tổng quan về đề tài</a:t>
            </a:r>
          </a:p>
          <a:p>
            <a:pPr marL="158750" indent="0">
              <a:buNone/>
            </a:pPr>
            <a:r>
              <a:rPr lang="vi-VN" dirty="0"/>
              <a:t>Kính thưa các thầy cô trong hội đồng</a:t>
            </a:r>
          </a:p>
          <a:p>
            <a:pPr marL="158750" indent="0">
              <a:buNone/>
            </a:pPr>
            <a:r>
              <a:rPr lang="vi-VN" dirty="0"/>
              <a:t>“-Trong tình hình dịch bệnh vừa qua, đặc biệt là dịp cuối năm thì trộm cắp tài sản đang là loại tôi phạm phổ biến nhất</a:t>
            </a:r>
          </a:p>
          <a:p>
            <a:pPr marL="158750" indent="0">
              <a:buNone/>
            </a:pPr>
            <a:r>
              <a:rPr lang="vi-VN" dirty="0"/>
              <a:t>-Chúng hiện hữu khắp mọi nơi như khu chung cư, khu trọ, nhà dân, trường học,.v.v</a:t>
            </a:r>
          </a:p>
          <a:p>
            <a:pPr marL="158750" indent="0">
              <a:buFontTx/>
              <a:buNone/>
            </a:pPr>
            <a:r>
              <a:rPr lang="vi-VN" dirty="0"/>
              <a:t>-Theo thống kế trên báo điện tử VTV</a:t>
            </a:r>
          </a:p>
          <a:p>
            <a:pPr marL="457200" indent="-298450">
              <a:buFontTx/>
              <a:buChar char="-"/>
            </a:pPr>
            <a:r>
              <a:rPr lang="vi-VN" dirty="0"/>
              <a:t>Thủ đô HN, từ 2020 đến nay có 149 vụ xảy ra ở các khu chung cư, đô thị mới, chiếm 2,5% tổng số vụ phạm pháp hình sư, cưới tài sản,....</a:t>
            </a:r>
          </a:p>
          <a:p>
            <a:pPr marL="457200" indent="-298450">
              <a:buFontTx/>
              <a:buChar char="-"/>
            </a:pPr>
            <a:r>
              <a:rPr lang="vi-VN" dirty="0"/>
              <a:t>TP HCM: 10/2021 xảy ra 184 vụ phạm xâm phạm sở hữu, trộm cắp tài sản”</a:t>
            </a:r>
          </a:p>
          <a:p>
            <a:pPr marL="158750" indent="0">
              <a:buFontTx/>
              <a:buNone/>
            </a:pPr>
            <a:r>
              <a:rPr lang="vi-VN" dirty="0"/>
              <a:t>- Với các lý do trên, em quyết định chọn đề tài này để nghiên cứu và xây dựng hệ thống.</a:t>
            </a:r>
          </a:p>
        </p:txBody>
      </p:sp>
    </p:spTree>
    <p:extLst>
      <p:ext uri="{BB962C8B-B14F-4D97-AF65-F5344CB8AC3E}">
        <p14:creationId xmlns:p14="http://schemas.microsoft.com/office/powerpoint/2010/main" val="24746594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vi-VN" dirty="0"/>
              <a:t>Để có cái nhìn khái quát nhất về đồ án này, e đưa ra bài toán cụ thể cho hệ thống trước khi đến với các chương tiếp theo</a:t>
            </a:r>
          </a:p>
          <a:p>
            <a:pPr marL="158750" indent="0">
              <a:buNone/>
            </a:pPr>
            <a:r>
              <a:rPr lang="vi-VN" dirty="0"/>
              <a:t>-Bài toán được đặt ra như sau:</a:t>
            </a:r>
          </a:p>
          <a:p>
            <a:pPr marL="158750" indent="0">
              <a:buNone/>
            </a:pPr>
            <a:r>
              <a:rPr lang="vi-VN" dirty="0"/>
              <a:t>Khi gia chủ hoặc người lại muốn vào nhà thì webcam sẽ chụp lại các khung ảnh để raspberry nhận dạng đây là gia chủ hay người lạ</a:t>
            </a:r>
          </a:p>
          <a:p>
            <a:pPr marL="457200" indent="-298450">
              <a:buFontTx/>
              <a:buChar char="-"/>
            </a:pPr>
            <a:r>
              <a:rPr lang="vi-VN" dirty="0"/>
              <a:t>Khu ảnh đầu tiên sẽ được nhận diện xem trong khung ảnh có khuôn mặt hay k, nếu có thì bắt đầu nhận dạng.</a:t>
            </a:r>
          </a:p>
          <a:p>
            <a:pPr marL="457200" indent="-298450">
              <a:buFontTx/>
              <a:buChar char="-"/>
            </a:pPr>
            <a:r>
              <a:rPr lang="vi-VN" dirty="0"/>
              <a:t>Nếu là gia chủ thì Raspberry Pi sẽ gửi tín hiệu mở cửa đến Wemos. Wemos sẽ điều khiển mở cửa, và sau 30 giây cửa sẽ đóng lại</a:t>
            </a:r>
          </a:p>
          <a:p>
            <a:pPr marL="457200" indent="-298450">
              <a:buFontTx/>
              <a:buChar char="-"/>
            </a:pPr>
            <a:r>
              <a:rPr lang="vi-VN" dirty="0"/>
              <a:t>Nếu là ng lạ thì cửa vẫn đóng, đồng thời gửi tín hiện cảnh báo đến thiết bị di động Mobile để đưa ra cảnh báo và hiển thị ảnh người lại</a:t>
            </a:r>
          </a:p>
          <a:p>
            <a:pPr marL="457200" indent="-298450">
              <a:buFontTx/>
              <a:buChar char="-"/>
            </a:pPr>
            <a:r>
              <a:rPr lang="vi-VN" dirty="0"/>
              <a:t>Các tín hiệu gửi đi và nhận về các thiết bị đều thông qua MQTT Broker và đã được mã hóa khi gửi và giải mã khi nhận bằng AES 256 CBC. Đồng thời giữa MQTT Broker và các thiết bị đều được xác thực với nhau qua bảo mật SSL/TLS</a:t>
            </a:r>
          </a:p>
        </p:txBody>
      </p:sp>
    </p:spTree>
    <p:extLst>
      <p:ext uri="{BB962C8B-B14F-4D97-AF65-F5344CB8AC3E}">
        <p14:creationId xmlns:p14="http://schemas.microsoft.com/office/powerpoint/2010/main" val="30636963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9baafe93df_0_3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9baafe93df_0_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vi-VN" dirty="0"/>
              <a:t>Chính vì bài toán đặt ra như này nên Phần tiếp theo là Nội dung thực hiện sẽ bao gồm các nội dung sau.....</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30634202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vi-VN" dirty="0"/>
              <a:t>Em xin trình bày cụ thể các mục trong Phần này</a:t>
            </a:r>
          </a:p>
          <a:p>
            <a:pPr marL="158750" indent="0">
              <a:buNone/>
            </a:pPr>
            <a:r>
              <a:rPr lang="vi-VN" dirty="0"/>
              <a:t>Đầu tiên là ......</a:t>
            </a:r>
          </a:p>
          <a:p>
            <a:pPr marL="158750" indent="0">
              <a:buNone/>
            </a:pPr>
            <a:r>
              <a:rPr lang="vi-VN" sz="1800" dirty="0">
                <a:effectLst/>
                <a:latin typeface="Times New Roman" panose="02020603050405020304" pitchFamily="18" charset="0"/>
                <a:ea typeface="Calibri" panose="020F0502020204030204" pitchFamily="34" charset="0"/>
              </a:rPr>
              <a:t>Rpi rất gần gũi với các sinh viên khoa công nghệ thông tin ngành nhúng, nó nhỏ gọn, thân thiện và có giá thành hợp lý, vì vậy trong đồ án này sử dụng Raspberry Pi để xử lý </a:t>
            </a:r>
            <a:r>
              <a:rPr lang="vi-VN" dirty="0"/>
              <a:t>xử lý các khung ảnh để nhận biết ai là gia chủ, ai là người lạ</a:t>
            </a:r>
          </a:p>
          <a:p>
            <a:pPr marL="457200" indent="-298450">
              <a:buFontTx/>
              <a:buChar char="-"/>
            </a:pPr>
            <a:r>
              <a:rPr lang="vi-VN" dirty="0"/>
              <a:t>Và cụ thể là RPI 3 Model B+: lý do dùng nó mà k phải pi 4 là vì điều e quan tâm ở Rpi là tốc độ xử lý ảnh, nó nhanh hay chậm thì liên quan đến tốc độ CPU. Mà CPU của pi 4 là ARM Cortex A72 1.5GHZ, trên lý thuyết thì chịp này có tốc độ nhanh hơn 1 chút mà giá thành lại cao hơn nhiều so vs pi3</a:t>
            </a:r>
          </a:p>
          <a:p>
            <a:pPr marL="457200" indent="-298450">
              <a:buFontTx/>
              <a:buChar char="-"/>
            </a:pPr>
            <a:r>
              <a:rPr lang="vi-VN" dirty="0"/>
              <a:t>Thông số Pi3... Có CPU là ARM Cortex-A53 1.4GHZ, RAM 1GN. 4 cổng USB2.0, Ethernet 300Mbit/s. 40 chân GPIO. Có phần giao tiếp vs camera và màn hình cảm ứng, có khe cắm thẻ microSD</a:t>
            </a:r>
          </a:p>
          <a:p>
            <a:pPr marL="158750" indent="0">
              <a:buFontTx/>
              <a:buNone/>
            </a:pPr>
            <a:endParaRPr lang="vi-VN" dirty="0"/>
          </a:p>
          <a:p>
            <a:pPr marL="158750" indent="0">
              <a:buFontTx/>
              <a:buNone/>
            </a:pPr>
            <a:r>
              <a:rPr lang="vi-VN" dirty="0"/>
              <a:t>Để chụp ảnh đưa về Rpi thì cần đến webcam see3cam. Nó là bảng camera USB Low Light 3,4 MP. Nó có chip xử lý tín hiệu ảnh chuyên dụng, hiệu suất cao thực hiện tất cả các chức năng tự động như cân bằng trắng tự động, điều khiển phơi sáng tự động</a:t>
            </a:r>
          </a:p>
        </p:txBody>
      </p:sp>
    </p:spTree>
    <p:extLst>
      <p:ext uri="{BB962C8B-B14F-4D97-AF65-F5344CB8AC3E}">
        <p14:creationId xmlns:p14="http://schemas.microsoft.com/office/powerpoint/2010/main" val="32942569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vi-VN" dirty="0"/>
              <a:t>Phần cứng tiếp theo e cần là wemos, nó có chức năng thu thập tín hiệu đóng/ mở cửa qua wifi. Wemos dùng điện áp 3v3, có 11 chân GPIO, Xung clock là 80MHz/160MHz. Flash là 4MB</a:t>
            </a:r>
          </a:p>
          <a:p>
            <a:pPr marL="158750" indent="0">
              <a:buNone/>
            </a:pPr>
            <a:r>
              <a:rPr lang="vi-VN" dirty="0"/>
              <a:t>Sau khi thu thập dữ liệu đóng mở cửa thì cần có Servo G90 để thực hiện đóng mở cửa. Servo G90 dùng điện áp 4,2 đến 6V. Tốc độ 0.3 giây/60 độ</a:t>
            </a:r>
            <a:endParaRPr lang="en-US" dirty="0"/>
          </a:p>
        </p:txBody>
      </p:sp>
    </p:spTree>
    <p:extLst>
      <p:ext uri="{BB962C8B-B14F-4D97-AF65-F5344CB8AC3E}">
        <p14:creationId xmlns:p14="http://schemas.microsoft.com/office/powerpoint/2010/main" val="29876509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vi-VN" dirty="0"/>
              <a:t>Sau khi giới thiệu xong về Rpi và phần cứng. E xin tiếp tục với ....</a:t>
            </a:r>
          </a:p>
          <a:p>
            <a:pPr marL="158750" indent="0">
              <a:buNone/>
            </a:pPr>
            <a:r>
              <a:rPr lang="vi-VN" dirty="0"/>
              <a:t>Cũng giống Rpi thì thuật toán học máy cũng là phần quan trọng của đồ án, nó quyết định việc có chống trộm hiệu quả hay không. </a:t>
            </a:r>
          </a:p>
          <a:p>
            <a:pPr marL="158750" indent="0">
              <a:buNone/>
            </a:pPr>
            <a:r>
              <a:rPr lang="vi-VN" dirty="0"/>
              <a:t>Đầu tiên là khái niệm học máy.....</a:t>
            </a:r>
          </a:p>
          <a:p>
            <a:pPr marL="158750" indent="0">
              <a:buNone/>
            </a:pPr>
            <a:r>
              <a:rPr lang="vi-VN" dirty="0"/>
              <a:t>Các nhóm giải thuật học máy.....</a:t>
            </a:r>
            <a:endParaRPr lang="en-US" dirty="0"/>
          </a:p>
        </p:txBody>
      </p:sp>
    </p:spTree>
    <p:extLst>
      <p:ext uri="{BB962C8B-B14F-4D97-AF65-F5344CB8AC3E}">
        <p14:creationId xmlns:p14="http://schemas.microsoft.com/office/powerpoint/2010/main" val="10919012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vi-VN" dirty="0"/>
              <a:t>Trong các ứng dụng của học máy vừa nêu thì e chọn ứng dụng nhận dạng mẫu. Cụ thể là nhận dạng khuôn mặt vì </a:t>
            </a:r>
          </a:p>
          <a:p>
            <a:pPr marL="457200" indent="-298450">
              <a:buFontTx/>
              <a:buChar char="-"/>
            </a:pPr>
            <a:r>
              <a:rPr lang="vi-VN" dirty="0"/>
              <a:t>Trong bài toán đặt ra ở đầu là ai muốn vào nhà thì cần nhận dạng khuôn mặt để phân biệt gia chủ và ng lạ </a:t>
            </a:r>
          </a:p>
          <a:p>
            <a:pPr marL="457200" indent="-298450">
              <a:buFontTx/>
              <a:buChar char="-"/>
            </a:pPr>
            <a:r>
              <a:rPr lang="vi-VN" dirty="0"/>
              <a:t>Và thời gian và bộ xử lý CPU của rpi còn thấp</a:t>
            </a:r>
          </a:p>
          <a:p>
            <a:pPr marL="457200" indent="-298450">
              <a:buFontTx/>
              <a:buChar char="-"/>
            </a:pPr>
            <a:r>
              <a:rPr lang="vi-VN" dirty="0"/>
              <a:t>Nếu có thời gian thì để phần cuối e đưa ra hướng phát tiển</a:t>
            </a:r>
          </a:p>
          <a:p>
            <a:pPr marL="457200" indent="-298450">
              <a:buFontTx/>
              <a:buChar char="-"/>
            </a:pPr>
            <a:endParaRPr lang="vi-VN" dirty="0"/>
          </a:p>
          <a:p>
            <a:pPr marL="158750" indent="0">
              <a:buFontTx/>
              <a:buNone/>
            </a:pPr>
            <a:r>
              <a:rPr lang="vi-VN" dirty="0"/>
              <a:t>Bài toán nhận dạng ....</a:t>
            </a:r>
            <a:endParaRPr lang="en-US" dirty="0"/>
          </a:p>
        </p:txBody>
      </p:sp>
    </p:spTree>
    <p:extLst>
      <p:ext uri="{BB962C8B-B14F-4D97-AF65-F5344CB8AC3E}">
        <p14:creationId xmlns:p14="http://schemas.microsoft.com/office/powerpoint/2010/main" val="191718295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135981" y="1393699"/>
            <a:ext cx="6886800" cy="1782300"/>
          </a:xfrm>
          <a:prstGeom prst="rect">
            <a:avLst/>
          </a:prstGeom>
        </p:spPr>
        <p:txBody>
          <a:bodyPr spcFirstLastPara="1" wrap="square" lIns="91425" tIns="91425" rIns="91425" bIns="91425" anchor="b" anchorCtr="0">
            <a:noAutofit/>
          </a:bodyPr>
          <a:lstStyle>
            <a:lvl1pPr lvl="0" algn="r" rtl="0">
              <a:spcBef>
                <a:spcPts val="0"/>
              </a:spcBef>
              <a:spcAft>
                <a:spcPts val="0"/>
              </a:spcAft>
              <a:buSzPts val="6000"/>
              <a:buNone/>
              <a:defRPr sz="4800"/>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3670681" y="2933522"/>
            <a:ext cx="4352100" cy="7170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1200"/>
              <a:buFont typeface="Roboto Condensed Light"/>
              <a:buNone/>
              <a:defRPr sz="1400">
                <a:latin typeface="Roboto Condensed Light"/>
                <a:ea typeface="Roboto Condensed Light"/>
                <a:cs typeface="Roboto Condensed Light"/>
                <a:sym typeface="Roboto Condensed Light"/>
              </a:defRPr>
            </a:lvl1pPr>
            <a:lvl2pPr lvl="1" algn="r" rtl="0">
              <a:lnSpc>
                <a:spcPct val="100000"/>
              </a:lnSpc>
              <a:spcBef>
                <a:spcPts val="0"/>
              </a:spcBef>
              <a:spcAft>
                <a:spcPts val="0"/>
              </a:spcAft>
              <a:buSzPts val="2800"/>
              <a:buNone/>
              <a:defRPr sz="2800"/>
            </a:lvl2pPr>
            <a:lvl3pPr lvl="2" algn="r" rtl="0">
              <a:lnSpc>
                <a:spcPct val="100000"/>
              </a:lnSpc>
              <a:spcBef>
                <a:spcPts val="0"/>
              </a:spcBef>
              <a:spcAft>
                <a:spcPts val="0"/>
              </a:spcAft>
              <a:buSzPts val="2800"/>
              <a:buNone/>
              <a:defRPr sz="2800"/>
            </a:lvl3pPr>
            <a:lvl4pPr lvl="3" algn="r" rtl="0">
              <a:lnSpc>
                <a:spcPct val="100000"/>
              </a:lnSpc>
              <a:spcBef>
                <a:spcPts val="0"/>
              </a:spcBef>
              <a:spcAft>
                <a:spcPts val="0"/>
              </a:spcAft>
              <a:buSzPts val="2800"/>
              <a:buNone/>
              <a:defRPr sz="2800"/>
            </a:lvl4pPr>
            <a:lvl5pPr lvl="4" algn="r" rtl="0">
              <a:lnSpc>
                <a:spcPct val="100000"/>
              </a:lnSpc>
              <a:spcBef>
                <a:spcPts val="0"/>
              </a:spcBef>
              <a:spcAft>
                <a:spcPts val="0"/>
              </a:spcAft>
              <a:buSzPts val="2800"/>
              <a:buNone/>
              <a:defRPr sz="2800"/>
            </a:lvl5pPr>
            <a:lvl6pPr lvl="5" algn="r" rtl="0">
              <a:lnSpc>
                <a:spcPct val="100000"/>
              </a:lnSpc>
              <a:spcBef>
                <a:spcPts val="0"/>
              </a:spcBef>
              <a:spcAft>
                <a:spcPts val="0"/>
              </a:spcAft>
              <a:buSzPts val="2800"/>
              <a:buNone/>
              <a:defRPr sz="2800"/>
            </a:lvl6pPr>
            <a:lvl7pPr lvl="6" algn="r" rtl="0">
              <a:lnSpc>
                <a:spcPct val="100000"/>
              </a:lnSpc>
              <a:spcBef>
                <a:spcPts val="0"/>
              </a:spcBef>
              <a:spcAft>
                <a:spcPts val="0"/>
              </a:spcAft>
              <a:buSzPts val="2800"/>
              <a:buNone/>
              <a:defRPr sz="2800"/>
            </a:lvl7pPr>
            <a:lvl8pPr lvl="7" algn="r" rtl="0">
              <a:lnSpc>
                <a:spcPct val="100000"/>
              </a:lnSpc>
              <a:spcBef>
                <a:spcPts val="0"/>
              </a:spcBef>
              <a:spcAft>
                <a:spcPts val="0"/>
              </a:spcAft>
              <a:buSzPts val="2800"/>
              <a:buNone/>
              <a:defRPr sz="2800"/>
            </a:lvl8pPr>
            <a:lvl9pPr lvl="8" algn="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blipFill>
          <a:blip r:embed="rId2">
            <a:alphaModFix/>
          </a:blip>
          <a:stretch>
            <a:fillRect/>
          </a:stretch>
        </a:blipFill>
        <a:effectLst/>
      </p:bgPr>
    </p:bg>
    <p:spTree>
      <p:nvGrpSpPr>
        <p:cNvPr id="1" name="Shape 26"/>
        <p:cNvGrpSpPr/>
        <p:nvPr/>
      </p:nvGrpSpPr>
      <p:grpSpPr>
        <a:xfrm>
          <a:off x="0" y="0"/>
          <a:ext cx="0" cy="0"/>
          <a:chOff x="0" y="0"/>
          <a:chExt cx="0" cy="0"/>
        </a:xfrm>
      </p:grpSpPr>
      <p:sp>
        <p:nvSpPr>
          <p:cNvPr id="27" name="Google Shape;27;p7"/>
          <p:cNvSpPr txBox="1">
            <a:spLocks noGrp="1"/>
          </p:cNvSpPr>
          <p:nvPr>
            <p:ph type="ctrTitle"/>
          </p:nvPr>
        </p:nvSpPr>
        <p:spPr>
          <a:xfrm>
            <a:off x="2638350" y="376498"/>
            <a:ext cx="3867300" cy="2054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800"/>
              <a:buNone/>
              <a:defRPr/>
            </a:lvl1pPr>
            <a:lvl2pPr lvl="1" rtl="0">
              <a:spcBef>
                <a:spcPts val="0"/>
              </a:spcBef>
              <a:spcAft>
                <a:spcPts val="0"/>
              </a:spcAft>
              <a:buClr>
                <a:srgbClr val="000000"/>
              </a:buClr>
              <a:buSzPts val="1600"/>
              <a:buNone/>
              <a:defRPr sz="1600">
                <a:solidFill>
                  <a:srgbClr val="000000"/>
                </a:solidFill>
              </a:defRPr>
            </a:lvl2pPr>
            <a:lvl3pPr lvl="2" rtl="0">
              <a:spcBef>
                <a:spcPts val="0"/>
              </a:spcBef>
              <a:spcAft>
                <a:spcPts val="0"/>
              </a:spcAft>
              <a:buClr>
                <a:srgbClr val="000000"/>
              </a:buClr>
              <a:buSzPts val="1600"/>
              <a:buNone/>
              <a:defRPr sz="1600">
                <a:solidFill>
                  <a:srgbClr val="000000"/>
                </a:solidFill>
              </a:defRPr>
            </a:lvl3pPr>
            <a:lvl4pPr lvl="3" rtl="0">
              <a:spcBef>
                <a:spcPts val="0"/>
              </a:spcBef>
              <a:spcAft>
                <a:spcPts val="0"/>
              </a:spcAft>
              <a:buClr>
                <a:srgbClr val="000000"/>
              </a:buClr>
              <a:buSzPts val="1600"/>
              <a:buNone/>
              <a:defRPr sz="1600">
                <a:solidFill>
                  <a:srgbClr val="000000"/>
                </a:solidFill>
              </a:defRPr>
            </a:lvl4pPr>
            <a:lvl5pPr lvl="4" rtl="0">
              <a:spcBef>
                <a:spcPts val="0"/>
              </a:spcBef>
              <a:spcAft>
                <a:spcPts val="0"/>
              </a:spcAft>
              <a:buClr>
                <a:srgbClr val="000000"/>
              </a:buClr>
              <a:buSzPts val="1600"/>
              <a:buNone/>
              <a:defRPr sz="1600">
                <a:solidFill>
                  <a:srgbClr val="000000"/>
                </a:solidFill>
              </a:defRPr>
            </a:lvl5pPr>
            <a:lvl6pPr lvl="5" rtl="0">
              <a:spcBef>
                <a:spcPts val="0"/>
              </a:spcBef>
              <a:spcAft>
                <a:spcPts val="0"/>
              </a:spcAft>
              <a:buClr>
                <a:srgbClr val="000000"/>
              </a:buClr>
              <a:buSzPts val="1600"/>
              <a:buNone/>
              <a:defRPr sz="1600">
                <a:solidFill>
                  <a:srgbClr val="000000"/>
                </a:solidFill>
              </a:defRPr>
            </a:lvl6pPr>
            <a:lvl7pPr lvl="6" rtl="0">
              <a:spcBef>
                <a:spcPts val="0"/>
              </a:spcBef>
              <a:spcAft>
                <a:spcPts val="0"/>
              </a:spcAft>
              <a:buClr>
                <a:srgbClr val="000000"/>
              </a:buClr>
              <a:buSzPts val="1600"/>
              <a:buNone/>
              <a:defRPr sz="1600">
                <a:solidFill>
                  <a:srgbClr val="000000"/>
                </a:solidFill>
              </a:defRPr>
            </a:lvl7pPr>
            <a:lvl8pPr lvl="7" rtl="0">
              <a:spcBef>
                <a:spcPts val="0"/>
              </a:spcBef>
              <a:spcAft>
                <a:spcPts val="0"/>
              </a:spcAft>
              <a:buClr>
                <a:srgbClr val="000000"/>
              </a:buClr>
              <a:buSzPts val="1600"/>
              <a:buNone/>
              <a:defRPr sz="1600">
                <a:solidFill>
                  <a:srgbClr val="000000"/>
                </a:solidFill>
              </a:defRPr>
            </a:lvl8pPr>
            <a:lvl9pPr lvl="8" rtl="0">
              <a:spcBef>
                <a:spcPts val="0"/>
              </a:spcBef>
              <a:spcAft>
                <a:spcPts val="0"/>
              </a:spcAft>
              <a:buClr>
                <a:srgbClr val="000000"/>
              </a:buClr>
              <a:buSzPts val="1600"/>
              <a:buNone/>
              <a:defRPr sz="1600">
                <a:solidFill>
                  <a:srgbClr val="000000"/>
                </a:solidFill>
              </a:defRPr>
            </a:lvl9pPr>
          </a:lstStyle>
          <a:p>
            <a:endParaRPr/>
          </a:p>
        </p:txBody>
      </p:sp>
      <p:sp>
        <p:nvSpPr>
          <p:cNvPr id="28" name="Google Shape;28;p7"/>
          <p:cNvSpPr txBox="1">
            <a:spLocks noGrp="1"/>
          </p:cNvSpPr>
          <p:nvPr>
            <p:ph type="subTitle" idx="1"/>
          </p:nvPr>
        </p:nvSpPr>
        <p:spPr>
          <a:xfrm>
            <a:off x="2580225" y="2314225"/>
            <a:ext cx="3983400" cy="1070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4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aption">
  <p:cSld name="CAPTION_ONLY">
    <p:bg>
      <p:bgPr>
        <a:blipFill>
          <a:blip r:embed="rId2">
            <a:alphaModFix/>
          </a:blip>
          <a:stretch>
            <a:fillRect/>
          </a:stretch>
        </a:blipFill>
        <a:effectLst/>
      </p:bgPr>
    </p:bg>
    <p:spTree>
      <p:nvGrpSpPr>
        <p:cNvPr id="1" name="Shape 35"/>
        <p:cNvGrpSpPr/>
        <p:nvPr/>
      </p:nvGrpSpPr>
      <p:grpSpPr>
        <a:xfrm>
          <a:off x="0" y="0"/>
          <a:ext cx="0" cy="0"/>
          <a:chOff x="0" y="0"/>
          <a:chExt cx="0" cy="0"/>
        </a:xfrm>
      </p:grpSpPr>
      <p:sp>
        <p:nvSpPr>
          <p:cNvPr id="36" name="Google Shape;36;p10"/>
          <p:cNvSpPr txBox="1">
            <a:spLocks noGrp="1"/>
          </p:cNvSpPr>
          <p:nvPr>
            <p:ph type="ctrTitle"/>
          </p:nvPr>
        </p:nvSpPr>
        <p:spPr>
          <a:xfrm flipH="1">
            <a:off x="695425" y="1514475"/>
            <a:ext cx="3559800" cy="7806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800"/>
              <a:buNone/>
              <a:defRPr/>
            </a:lvl1pPr>
            <a:lvl2pPr lvl="1" algn="ctr" rtl="0">
              <a:spcBef>
                <a:spcPts val="0"/>
              </a:spcBef>
              <a:spcAft>
                <a:spcPts val="0"/>
              </a:spcAft>
              <a:buClr>
                <a:srgbClr val="434343"/>
              </a:buClr>
              <a:buSzPts val="1800"/>
              <a:buNone/>
              <a:defRPr sz="1800">
                <a:solidFill>
                  <a:srgbClr val="434343"/>
                </a:solidFill>
              </a:defRPr>
            </a:lvl2pPr>
            <a:lvl3pPr lvl="2" algn="ctr" rtl="0">
              <a:spcBef>
                <a:spcPts val="0"/>
              </a:spcBef>
              <a:spcAft>
                <a:spcPts val="0"/>
              </a:spcAft>
              <a:buClr>
                <a:srgbClr val="434343"/>
              </a:buClr>
              <a:buSzPts val="1800"/>
              <a:buNone/>
              <a:defRPr sz="1800">
                <a:solidFill>
                  <a:srgbClr val="434343"/>
                </a:solidFill>
              </a:defRPr>
            </a:lvl3pPr>
            <a:lvl4pPr lvl="3" algn="ctr" rtl="0">
              <a:spcBef>
                <a:spcPts val="0"/>
              </a:spcBef>
              <a:spcAft>
                <a:spcPts val="0"/>
              </a:spcAft>
              <a:buClr>
                <a:srgbClr val="434343"/>
              </a:buClr>
              <a:buSzPts val="1800"/>
              <a:buNone/>
              <a:defRPr sz="1800">
                <a:solidFill>
                  <a:srgbClr val="434343"/>
                </a:solidFill>
              </a:defRPr>
            </a:lvl4pPr>
            <a:lvl5pPr lvl="4" algn="ctr" rtl="0">
              <a:spcBef>
                <a:spcPts val="0"/>
              </a:spcBef>
              <a:spcAft>
                <a:spcPts val="0"/>
              </a:spcAft>
              <a:buClr>
                <a:srgbClr val="434343"/>
              </a:buClr>
              <a:buSzPts val="1800"/>
              <a:buNone/>
              <a:defRPr sz="1800">
                <a:solidFill>
                  <a:srgbClr val="434343"/>
                </a:solidFill>
              </a:defRPr>
            </a:lvl5pPr>
            <a:lvl6pPr lvl="5" algn="ctr" rtl="0">
              <a:spcBef>
                <a:spcPts val="0"/>
              </a:spcBef>
              <a:spcAft>
                <a:spcPts val="0"/>
              </a:spcAft>
              <a:buClr>
                <a:srgbClr val="434343"/>
              </a:buClr>
              <a:buSzPts val="1800"/>
              <a:buNone/>
              <a:defRPr sz="1800">
                <a:solidFill>
                  <a:srgbClr val="434343"/>
                </a:solidFill>
              </a:defRPr>
            </a:lvl6pPr>
            <a:lvl7pPr lvl="6" algn="ctr" rtl="0">
              <a:spcBef>
                <a:spcPts val="0"/>
              </a:spcBef>
              <a:spcAft>
                <a:spcPts val="0"/>
              </a:spcAft>
              <a:buClr>
                <a:srgbClr val="434343"/>
              </a:buClr>
              <a:buSzPts val="1800"/>
              <a:buNone/>
              <a:defRPr sz="1800">
                <a:solidFill>
                  <a:srgbClr val="434343"/>
                </a:solidFill>
              </a:defRPr>
            </a:lvl7pPr>
            <a:lvl8pPr lvl="7" algn="ctr" rtl="0">
              <a:spcBef>
                <a:spcPts val="0"/>
              </a:spcBef>
              <a:spcAft>
                <a:spcPts val="0"/>
              </a:spcAft>
              <a:buClr>
                <a:srgbClr val="434343"/>
              </a:buClr>
              <a:buSzPts val="1800"/>
              <a:buNone/>
              <a:defRPr sz="1800">
                <a:solidFill>
                  <a:srgbClr val="434343"/>
                </a:solidFill>
              </a:defRPr>
            </a:lvl8pPr>
            <a:lvl9pPr lvl="8" algn="ctr" rtl="0">
              <a:spcBef>
                <a:spcPts val="0"/>
              </a:spcBef>
              <a:spcAft>
                <a:spcPts val="0"/>
              </a:spcAft>
              <a:buClr>
                <a:srgbClr val="434343"/>
              </a:buClr>
              <a:buSzPts val="1800"/>
              <a:buNone/>
              <a:defRPr sz="1800">
                <a:solidFill>
                  <a:srgbClr val="434343"/>
                </a:solidFill>
              </a:defRPr>
            </a:lvl9pPr>
          </a:lstStyle>
          <a:p>
            <a:endParaRPr/>
          </a:p>
        </p:txBody>
      </p:sp>
      <p:sp>
        <p:nvSpPr>
          <p:cNvPr id="37" name="Google Shape;37;p10"/>
          <p:cNvSpPr txBox="1">
            <a:spLocks noGrp="1"/>
          </p:cNvSpPr>
          <p:nvPr>
            <p:ph type="subTitle" idx="1"/>
          </p:nvPr>
        </p:nvSpPr>
        <p:spPr>
          <a:xfrm flipH="1">
            <a:off x="1581025" y="2559200"/>
            <a:ext cx="2674200" cy="875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6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ig number">
  <p:cSld name="BIG_NUMBER">
    <p:bg>
      <p:bgPr>
        <a:blipFill>
          <a:blip r:embed="rId2">
            <a:alphaModFix/>
          </a:blip>
          <a:stretch>
            <a:fillRect/>
          </a:stretch>
        </a:blipFill>
        <a:effectLst/>
      </p:bgPr>
    </p:bg>
    <p:spTree>
      <p:nvGrpSpPr>
        <p:cNvPr id="1" name="Shape 38"/>
        <p:cNvGrpSpPr/>
        <p:nvPr/>
      </p:nvGrpSpPr>
      <p:grpSpPr>
        <a:xfrm>
          <a:off x="0" y="0"/>
          <a:ext cx="0" cy="0"/>
          <a:chOff x="0" y="0"/>
          <a:chExt cx="0" cy="0"/>
        </a:xfrm>
      </p:grpSpPr>
      <p:sp>
        <p:nvSpPr>
          <p:cNvPr id="39" name="Google Shape;39;p11"/>
          <p:cNvSpPr txBox="1">
            <a:spLocks noGrp="1"/>
          </p:cNvSpPr>
          <p:nvPr>
            <p:ph type="title" hasCustomPrompt="1"/>
          </p:nvPr>
        </p:nvSpPr>
        <p:spPr>
          <a:xfrm>
            <a:off x="2250675" y="1001350"/>
            <a:ext cx="6191100" cy="1963500"/>
          </a:xfrm>
          <a:prstGeom prst="rect">
            <a:avLst/>
          </a:prstGeom>
        </p:spPr>
        <p:txBody>
          <a:bodyPr spcFirstLastPara="1" wrap="square" lIns="91425" tIns="91425" rIns="91425" bIns="91425" anchor="b" anchorCtr="0">
            <a:noAutofit/>
          </a:bodyPr>
          <a:lstStyle>
            <a:lvl1pPr lvl="0" algn="r">
              <a:spcBef>
                <a:spcPts val="0"/>
              </a:spcBef>
              <a:spcAft>
                <a:spcPts val="0"/>
              </a:spcAft>
              <a:buSzPts val="12000"/>
              <a:buNone/>
              <a:defRPr sz="98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0" name="Google Shape;40;p11"/>
          <p:cNvSpPr txBox="1">
            <a:spLocks noGrp="1"/>
          </p:cNvSpPr>
          <p:nvPr>
            <p:ph type="body" idx="1"/>
          </p:nvPr>
        </p:nvSpPr>
        <p:spPr>
          <a:xfrm>
            <a:off x="2107950" y="2895050"/>
            <a:ext cx="6191100" cy="696000"/>
          </a:xfrm>
          <a:prstGeom prst="rect">
            <a:avLst/>
          </a:prstGeom>
        </p:spPr>
        <p:txBody>
          <a:bodyPr spcFirstLastPara="1" wrap="square" lIns="91425" tIns="91425" rIns="91425" bIns="91425" anchor="t" anchorCtr="0">
            <a:noAutofit/>
          </a:bodyPr>
          <a:lstStyle>
            <a:lvl1pPr marL="457200" lvl="0" indent="-304800" algn="r">
              <a:lnSpc>
                <a:spcPct val="100000"/>
              </a:lnSpc>
              <a:spcBef>
                <a:spcPts val="0"/>
              </a:spcBef>
              <a:spcAft>
                <a:spcPts val="0"/>
              </a:spcAft>
              <a:buSzPts val="1200"/>
              <a:buChar char="●"/>
              <a:defRPr sz="1600"/>
            </a:lvl1pPr>
            <a:lvl2pPr marL="914400" lvl="1" indent="-304800" algn="ctr">
              <a:spcBef>
                <a:spcPts val="0"/>
              </a:spcBef>
              <a:spcAft>
                <a:spcPts val="0"/>
              </a:spcAft>
              <a:buSzPts val="1200"/>
              <a:buChar char="○"/>
              <a:defRPr/>
            </a:lvl2pPr>
            <a:lvl3pPr marL="1371600" lvl="2" indent="-304800" algn="ctr">
              <a:spcBef>
                <a:spcPts val="1600"/>
              </a:spcBef>
              <a:spcAft>
                <a:spcPts val="0"/>
              </a:spcAft>
              <a:buSzPts val="1200"/>
              <a:buChar char="■"/>
              <a:defRPr/>
            </a:lvl3pPr>
            <a:lvl4pPr marL="1828800" lvl="3" indent="-304800" algn="ctr">
              <a:spcBef>
                <a:spcPts val="1600"/>
              </a:spcBef>
              <a:spcAft>
                <a:spcPts val="0"/>
              </a:spcAft>
              <a:buSzPts val="1200"/>
              <a:buChar char="●"/>
              <a:defRPr/>
            </a:lvl4pPr>
            <a:lvl5pPr marL="2286000" lvl="4" indent="-304800" algn="ctr">
              <a:spcBef>
                <a:spcPts val="1600"/>
              </a:spcBef>
              <a:spcAft>
                <a:spcPts val="0"/>
              </a:spcAft>
              <a:buSzPts val="1200"/>
              <a:buChar char="○"/>
              <a:defRPr/>
            </a:lvl5pPr>
            <a:lvl6pPr marL="2743200" lvl="5" indent="-304800" algn="ctr">
              <a:spcBef>
                <a:spcPts val="1600"/>
              </a:spcBef>
              <a:spcAft>
                <a:spcPts val="0"/>
              </a:spcAft>
              <a:buSzPts val="1200"/>
              <a:buChar char="■"/>
              <a:defRPr/>
            </a:lvl6pPr>
            <a:lvl7pPr marL="3200400" lvl="6" indent="-304800" algn="ctr">
              <a:spcBef>
                <a:spcPts val="1600"/>
              </a:spcBef>
              <a:spcAft>
                <a:spcPts val="0"/>
              </a:spcAft>
              <a:buSzPts val="1200"/>
              <a:buChar char="●"/>
              <a:defRPr/>
            </a:lvl7pPr>
            <a:lvl8pPr marL="3657600" lvl="7" indent="-304800" algn="ctr">
              <a:spcBef>
                <a:spcPts val="1600"/>
              </a:spcBef>
              <a:spcAft>
                <a:spcPts val="0"/>
              </a:spcAft>
              <a:buSzPts val="1200"/>
              <a:buChar char="○"/>
              <a:defRPr/>
            </a:lvl8pPr>
            <a:lvl9pPr marL="4114800" lvl="8" indent="-304800" algn="ctr">
              <a:spcBef>
                <a:spcPts val="1600"/>
              </a:spcBef>
              <a:spcAft>
                <a:spcPts val="1600"/>
              </a:spcAft>
              <a:buSzPts val="1200"/>
              <a:buChar char="■"/>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1"/>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able of contents">
  <p:cSld name="CUSTOM">
    <p:bg>
      <p:bgPr>
        <a:blipFill>
          <a:blip r:embed="rId2">
            <a:alphaModFix/>
          </a:blip>
          <a:stretch>
            <a:fillRect/>
          </a:stretch>
        </a:blipFill>
        <a:effectLst/>
      </p:bgPr>
    </p:bg>
    <p:spTree>
      <p:nvGrpSpPr>
        <p:cNvPr id="1" name="Shape 42"/>
        <p:cNvGrpSpPr/>
        <p:nvPr/>
      </p:nvGrpSpPr>
      <p:grpSpPr>
        <a:xfrm>
          <a:off x="0" y="0"/>
          <a:ext cx="0" cy="0"/>
          <a:chOff x="0" y="0"/>
          <a:chExt cx="0" cy="0"/>
        </a:xfrm>
      </p:grpSpPr>
      <p:sp>
        <p:nvSpPr>
          <p:cNvPr id="43" name="Google Shape;43;p13"/>
          <p:cNvSpPr txBox="1">
            <a:spLocks noGrp="1"/>
          </p:cNvSpPr>
          <p:nvPr>
            <p:ph type="ctrTitle"/>
          </p:nvPr>
        </p:nvSpPr>
        <p:spPr>
          <a:xfrm>
            <a:off x="3385875" y="2098650"/>
            <a:ext cx="2372400" cy="946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000"/>
            </a:lvl1pPr>
            <a:lvl2pPr lvl="1" algn="r" rtl="0">
              <a:spcBef>
                <a:spcPts val="0"/>
              </a:spcBef>
              <a:spcAft>
                <a:spcPts val="0"/>
              </a:spcAft>
              <a:buSzPts val="1800"/>
              <a:buNone/>
              <a:defRPr sz="1800"/>
            </a:lvl2pPr>
            <a:lvl3pPr lvl="2" algn="r" rtl="0">
              <a:spcBef>
                <a:spcPts val="0"/>
              </a:spcBef>
              <a:spcAft>
                <a:spcPts val="0"/>
              </a:spcAft>
              <a:buSzPts val="1800"/>
              <a:buNone/>
              <a:defRPr sz="1800"/>
            </a:lvl3pPr>
            <a:lvl4pPr lvl="3" algn="r" rtl="0">
              <a:spcBef>
                <a:spcPts val="0"/>
              </a:spcBef>
              <a:spcAft>
                <a:spcPts val="0"/>
              </a:spcAft>
              <a:buSzPts val="1800"/>
              <a:buNone/>
              <a:defRPr sz="1800"/>
            </a:lvl4pPr>
            <a:lvl5pPr lvl="4" algn="r" rtl="0">
              <a:spcBef>
                <a:spcPts val="0"/>
              </a:spcBef>
              <a:spcAft>
                <a:spcPts val="0"/>
              </a:spcAft>
              <a:buSzPts val="1800"/>
              <a:buNone/>
              <a:defRPr sz="1800"/>
            </a:lvl5pPr>
            <a:lvl6pPr lvl="5" algn="r" rtl="0">
              <a:spcBef>
                <a:spcPts val="0"/>
              </a:spcBef>
              <a:spcAft>
                <a:spcPts val="0"/>
              </a:spcAft>
              <a:buSzPts val="1800"/>
              <a:buNone/>
              <a:defRPr sz="1800"/>
            </a:lvl6pPr>
            <a:lvl7pPr lvl="6" algn="r" rtl="0">
              <a:spcBef>
                <a:spcPts val="0"/>
              </a:spcBef>
              <a:spcAft>
                <a:spcPts val="0"/>
              </a:spcAft>
              <a:buSzPts val="1800"/>
              <a:buNone/>
              <a:defRPr sz="1800"/>
            </a:lvl7pPr>
            <a:lvl8pPr lvl="7" algn="r" rtl="0">
              <a:spcBef>
                <a:spcPts val="0"/>
              </a:spcBef>
              <a:spcAft>
                <a:spcPts val="0"/>
              </a:spcAft>
              <a:buSzPts val="1800"/>
              <a:buNone/>
              <a:defRPr sz="1800"/>
            </a:lvl8pPr>
            <a:lvl9pPr lvl="8" algn="r" rtl="0">
              <a:spcBef>
                <a:spcPts val="0"/>
              </a:spcBef>
              <a:spcAft>
                <a:spcPts val="0"/>
              </a:spcAft>
              <a:buSzPts val="1800"/>
              <a:buNone/>
              <a:defRPr sz="1800"/>
            </a:lvl9pPr>
          </a:lstStyle>
          <a:p>
            <a:endParaRPr/>
          </a:p>
        </p:txBody>
      </p:sp>
      <p:sp>
        <p:nvSpPr>
          <p:cNvPr id="44" name="Google Shape;44;p13"/>
          <p:cNvSpPr txBox="1">
            <a:spLocks noGrp="1"/>
          </p:cNvSpPr>
          <p:nvPr>
            <p:ph type="ctrTitle" idx="2"/>
          </p:nvPr>
        </p:nvSpPr>
        <p:spPr>
          <a:xfrm>
            <a:off x="390296" y="201653"/>
            <a:ext cx="1974300" cy="577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45" name="Google Shape;45;p13"/>
          <p:cNvSpPr txBox="1">
            <a:spLocks noGrp="1"/>
          </p:cNvSpPr>
          <p:nvPr>
            <p:ph type="subTitle" idx="1"/>
          </p:nvPr>
        </p:nvSpPr>
        <p:spPr>
          <a:xfrm>
            <a:off x="690446" y="580278"/>
            <a:ext cx="16743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900"/>
              <a:buNone/>
              <a:defRPr/>
            </a:lvl1pPr>
            <a:lvl2pPr lvl="1" algn="r" rtl="0">
              <a:lnSpc>
                <a:spcPct val="100000"/>
              </a:lnSpc>
              <a:spcBef>
                <a:spcPts val="0"/>
              </a:spcBef>
              <a:spcAft>
                <a:spcPts val="0"/>
              </a:spcAft>
              <a:buSzPts val="900"/>
              <a:buNone/>
              <a:defRPr sz="900"/>
            </a:lvl2pPr>
            <a:lvl3pPr lvl="2" algn="r" rtl="0">
              <a:lnSpc>
                <a:spcPct val="100000"/>
              </a:lnSpc>
              <a:spcBef>
                <a:spcPts val="0"/>
              </a:spcBef>
              <a:spcAft>
                <a:spcPts val="0"/>
              </a:spcAft>
              <a:buSzPts val="900"/>
              <a:buNone/>
              <a:defRPr sz="900"/>
            </a:lvl3pPr>
            <a:lvl4pPr lvl="3" algn="r" rtl="0">
              <a:lnSpc>
                <a:spcPct val="100000"/>
              </a:lnSpc>
              <a:spcBef>
                <a:spcPts val="0"/>
              </a:spcBef>
              <a:spcAft>
                <a:spcPts val="0"/>
              </a:spcAft>
              <a:buSzPts val="900"/>
              <a:buNone/>
              <a:defRPr sz="900"/>
            </a:lvl4pPr>
            <a:lvl5pPr lvl="4" algn="r" rtl="0">
              <a:lnSpc>
                <a:spcPct val="100000"/>
              </a:lnSpc>
              <a:spcBef>
                <a:spcPts val="0"/>
              </a:spcBef>
              <a:spcAft>
                <a:spcPts val="0"/>
              </a:spcAft>
              <a:buSzPts val="900"/>
              <a:buNone/>
              <a:defRPr sz="900"/>
            </a:lvl5pPr>
            <a:lvl6pPr lvl="5" algn="r" rtl="0">
              <a:lnSpc>
                <a:spcPct val="100000"/>
              </a:lnSpc>
              <a:spcBef>
                <a:spcPts val="0"/>
              </a:spcBef>
              <a:spcAft>
                <a:spcPts val="0"/>
              </a:spcAft>
              <a:buSzPts val="900"/>
              <a:buNone/>
              <a:defRPr sz="900"/>
            </a:lvl6pPr>
            <a:lvl7pPr lvl="6" algn="r" rtl="0">
              <a:lnSpc>
                <a:spcPct val="100000"/>
              </a:lnSpc>
              <a:spcBef>
                <a:spcPts val="0"/>
              </a:spcBef>
              <a:spcAft>
                <a:spcPts val="0"/>
              </a:spcAft>
              <a:buSzPts val="900"/>
              <a:buNone/>
              <a:defRPr sz="900"/>
            </a:lvl7pPr>
            <a:lvl8pPr lvl="7" algn="r" rtl="0">
              <a:lnSpc>
                <a:spcPct val="100000"/>
              </a:lnSpc>
              <a:spcBef>
                <a:spcPts val="0"/>
              </a:spcBef>
              <a:spcAft>
                <a:spcPts val="0"/>
              </a:spcAft>
              <a:buSzPts val="900"/>
              <a:buNone/>
              <a:defRPr sz="900"/>
            </a:lvl8pPr>
            <a:lvl9pPr lvl="8" algn="r" rtl="0">
              <a:lnSpc>
                <a:spcPct val="100000"/>
              </a:lnSpc>
              <a:spcBef>
                <a:spcPts val="0"/>
              </a:spcBef>
              <a:spcAft>
                <a:spcPts val="0"/>
              </a:spcAft>
              <a:buSzPts val="900"/>
              <a:buNone/>
              <a:defRPr sz="900"/>
            </a:lvl9pPr>
          </a:lstStyle>
          <a:p>
            <a:endParaRPr/>
          </a:p>
        </p:txBody>
      </p:sp>
      <p:sp>
        <p:nvSpPr>
          <p:cNvPr id="46" name="Google Shape;46;p13"/>
          <p:cNvSpPr txBox="1">
            <a:spLocks noGrp="1"/>
          </p:cNvSpPr>
          <p:nvPr>
            <p:ph type="title" idx="3" hasCustomPrompt="1"/>
          </p:nvPr>
        </p:nvSpPr>
        <p:spPr>
          <a:xfrm>
            <a:off x="2118448" y="544448"/>
            <a:ext cx="11076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3600"/>
            </a:lvl1pPr>
            <a:lvl2pPr lvl="1"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47" name="Google Shape;47;p13"/>
          <p:cNvSpPr txBox="1">
            <a:spLocks noGrp="1"/>
          </p:cNvSpPr>
          <p:nvPr>
            <p:ph type="title" idx="4" hasCustomPrompt="1"/>
          </p:nvPr>
        </p:nvSpPr>
        <p:spPr>
          <a:xfrm>
            <a:off x="2105406" y="1515808"/>
            <a:ext cx="11076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3600"/>
            </a:lvl1pPr>
            <a:lvl2pPr lvl="1"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48" name="Google Shape;48;p13"/>
          <p:cNvSpPr txBox="1">
            <a:spLocks noGrp="1"/>
          </p:cNvSpPr>
          <p:nvPr>
            <p:ph type="title" idx="5" hasCustomPrompt="1"/>
          </p:nvPr>
        </p:nvSpPr>
        <p:spPr>
          <a:xfrm>
            <a:off x="2105406" y="2487168"/>
            <a:ext cx="11076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36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49" name="Google Shape;49;p13"/>
          <p:cNvSpPr txBox="1">
            <a:spLocks noGrp="1"/>
          </p:cNvSpPr>
          <p:nvPr>
            <p:ph type="title" idx="6" hasCustomPrompt="1"/>
          </p:nvPr>
        </p:nvSpPr>
        <p:spPr>
          <a:xfrm>
            <a:off x="5922008" y="2092638"/>
            <a:ext cx="10722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3600"/>
            </a:lvl1pPr>
            <a:lvl2pPr lvl="1"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50" name="Google Shape;50;p13"/>
          <p:cNvSpPr txBox="1">
            <a:spLocks noGrp="1"/>
          </p:cNvSpPr>
          <p:nvPr>
            <p:ph type="title" idx="7" hasCustomPrompt="1"/>
          </p:nvPr>
        </p:nvSpPr>
        <p:spPr>
          <a:xfrm>
            <a:off x="5922008" y="3112336"/>
            <a:ext cx="10722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3600"/>
            </a:lvl1pPr>
            <a:lvl2pPr lvl="1"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51" name="Google Shape;51;p13"/>
          <p:cNvSpPr txBox="1">
            <a:spLocks noGrp="1"/>
          </p:cNvSpPr>
          <p:nvPr>
            <p:ph type="title" idx="8" hasCustomPrompt="1"/>
          </p:nvPr>
        </p:nvSpPr>
        <p:spPr>
          <a:xfrm>
            <a:off x="5922008" y="4132033"/>
            <a:ext cx="10722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36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52" name="Google Shape;52;p13"/>
          <p:cNvSpPr txBox="1">
            <a:spLocks noGrp="1"/>
          </p:cNvSpPr>
          <p:nvPr>
            <p:ph type="ctrTitle" idx="9"/>
          </p:nvPr>
        </p:nvSpPr>
        <p:spPr>
          <a:xfrm>
            <a:off x="390296" y="1167854"/>
            <a:ext cx="1974300" cy="577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53" name="Google Shape;53;p13"/>
          <p:cNvSpPr txBox="1">
            <a:spLocks noGrp="1"/>
          </p:cNvSpPr>
          <p:nvPr>
            <p:ph type="subTitle" idx="13"/>
          </p:nvPr>
        </p:nvSpPr>
        <p:spPr>
          <a:xfrm>
            <a:off x="690446" y="1546477"/>
            <a:ext cx="16743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900"/>
              <a:buNone/>
              <a:defRPr/>
            </a:lvl1pPr>
            <a:lvl2pPr lvl="1" algn="r" rtl="0">
              <a:lnSpc>
                <a:spcPct val="100000"/>
              </a:lnSpc>
              <a:spcBef>
                <a:spcPts val="0"/>
              </a:spcBef>
              <a:spcAft>
                <a:spcPts val="0"/>
              </a:spcAft>
              <a:buSzPts val="900"/>
              <a:buNone/>
              <a:defRPr sz="900"/>
            </a:lvl2pPr>
            <a:lvl3pPr lvl="2" algn="r" rtl="0">
              <a:lnSpc>
                <a:spcPct val="100000"/>
              </a:lnSpc>
              <a:spcBef>
                <a:spcPts val="0"/>
              </a:spcBef>
              <a:spcAft>
                <a:spcPts val="0"/>
              </a:spcAft>
              <a:buSzPts val="900"/>
              <a:buNone/>
              <a:defRPr sz="900"/>
            </a:lvl3pPr>
            <a:lvl4pPr lvl="3" algn="r" rtl="0">
              <a:lnSpc>
                <a:spcPct val="100000"/>
              </a:lnSpc>
              <a:spcBef>
                <a:spcPts val="0"/>
              </a:spcBef>
              <a:spcAft>
                <a:spcPts val="0"/>
              </a:spcAft>
              <a:buSzPts val="900"/>
              <a:buNone/>
              <a:defRPr sz="900"/>
            </a:lvl4pPr>
            <a:lvl5pPr lvl="4" algn="r" rtl="0">
              <a:lnSpc>
                <a:spcPct val="100000"/>
              </a:lnSpc>
              <a:spcBef>
                <a:spcPts val="0"/>
              </a:spcBef>
              <a:spcAft>
                <a:spcPts val="0"/>
              </a:spcAft>
              <a:buSzPts val="900"/>
              <a:buNone/>
              <a:defRPr sz="900"/>
            </a:lvl5pPr>
            <a:lvl6pPr lvl="5" algn="r" rtl="0">
              <a:lnSpc>
                <a:spcPct val="100000"/>
              </a:lnSpc>
              <a:spcBef>
                <a:spcPts val="0"/>
              </a:spcBef>
              <a:spcAft>
                <a:spcPts val="0"/>
              </a:spcAft>
              <a:buSzPts val="900"/>
              <a:buNone/>
              <a:defRPr sz="900"/>
            </a:lvl6pPr>
            <a:lvl7pPr lvl="6" algn="r" rtl="0">
              <a:lnSpc>
                <a:spcPct val="100000"/>
              </a:lnSpc>
              <a:spcBef>
                <a:spcPts val="0"/>
              </a:spcBef>
              <a:spcAft>
                <a:spcPts val="0"/>
              </a:spcAft>
              <a:buSzPts val="900"/>
              <a:buNone/>
              <a:defRPr sz="900"/>
            </a:lvl7pPr>
            <a:lvl8pPr lvl="7" algn="r" rtl="0">
              <a:lnSpc>
                <a:spcPct val="100000"/>
              </a:lnSpc>
              <a:spcBef>
                <a:spcPts val="0"/>
              </a:spcBef>
              <a:spcAft>
                <a:spcPts val="0"/>
              </a:spcAft>
              <a:buSzPts val="900"/>
              <a:buNone/>
              <a:defRPr sz="900"/>
            </a:lvl8pPr>
            <a:lvl9pPr lvl="8" algn="r" rtl="0">
              <a:lnSpc>
                <a:spcPct val="100000"/>
              </a:lnSpc>
              <a:spcBef>
                <a:spcPts val="0"/>
              </a:spcBef>
              <a:spcAft>
                <a:spcPts val="0"/>
              </a:spcAft>
              <a:buSzPts val="900"/>
              <a:buNone/>
              <a:defRPr sz="900"/>
            </a:lvl9pPr>
          </a:lstStyle>
          <a:p>
            <a:endParaRPr/>
          </a:p>
        </p:txBody>
      </p:sp>
      <p:sp>
        <p:nvSpPr>
          <p:cNvPr id="54" name="Google Shape;54;p13"/>
          <p:cNvSpPr txBox="1">
            <a:spLocks noGrp="1"/>
          </p:cNvSpPr>
          <p:nvPr>
            <p:ph type="ctrTitle" idx="14"/>
          </p:nvPr>
        </p:nvSpPr>
        <p:spPr>
          <a:xfrm>
            <a:off x="390296" y="2141336"/>
            <a:ext cx="1974300" cy="577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55" name="Google Shape;55;p13"/>
          <p:cNvSpPr txBox="1">
            <a:spLocks noGrp="1"/>
          </p:cNvSpPr>
          <p:nvPr>
            <p:ph type="subTitle" idx="15"/>
          </p:nvPr>
        </p:nvSpPr>
        <p:spPr>
          <a:xfrm>
            <a:off x="690446" y="2519956"/>
            <a:ext cx="16743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900"/>
              <a:buNone/>
              <a:defRPr/>
            </a:lvl1pPr>
            <a:lvl2pPr lvl="1" algn="r" rtl="0">
              <a:lnSpc>
                <a:spcPct val="100000"/>
              </a:lnSpc>
              <a:spcBef>
                <a:spcPts val="0"/>
              </a:spcBef>
              <a:spcAft>
                <a:spcPts val="0"/>
              </a:spcAft>
              <a:buSzPts val="900"/>
              <a:buNone/>
              <a:defRPr sz="900"/>
            </a:lvl2pPr>
            <a:lvl3pPr lvl="2" algn="r" rtl="0">
              <a:lnSpc>
                <a:spcPct val="100000"/>
              </a:lnSpc>
              <a:spcBef>
                <a:spcPts val="0"/>
              </a:spcBef>
              <a:spcAft>
                <a:spcPts val="0"/>
              </a:spcAft>
              <a:buSzPts val="900"/>
              <a:buNone/>
              <a:defRPr sz="900"/>
            </a:lvl3pPr>
            <a:lvl4pPr lvl="3" algn="r" rtl="0">
              <a:lnSpc>
                <a:spcPct val="100000"/>
              </a:lnSpc>
              <a:spcBef>
                <a:spcPts val="0"/>
              </a:spcBef>
              <a:spcAft>
                <a:spcPts val="0"/>
              </a:spcAft>
              <a:buSzPts val="900"/>
              <a:buNone/>
              <a:defRPr sz="900"/>
            </a:lvl4pPr>
            <a:lvl5pPr lvl="4" algn="r" rtl="0">
              <a:lnSpc>
                <a:spcPct val="100000"/>
              </a:lnSpc>
              <a:spcBef>
                <a:spcPts val="0"/>
              </a:spcBef>
              <a:spcAft>
                <a:spcPts val="0"/>
              </a:spcAft>
              <a:buSzPts val="900"/>
              <a:buNone/>
              <a:defRPr sz="900"/>
            </a:lvl5pPr>
            <a:lvl6pPr lvl="5" algn="r" rtl="0">
              <a:lnSpc>
                <a:spcPct val="100000"/>
              </a:lnSpc>
              <a:spcBef>
                <a:spcPts val="0"/>
              </a:spcBef>
              <a:spcAft>
                <a:spcPts val="0"/>
              </a:spcAft>
              <a:buSzPts val="900"/>
              <a:buNone/>
              <a:defRPr sz="900"/>
            </a:lvl6pPr>
            <a:lvl7pPr lvl="6" algn="r" rtl="0">
              <a:lnSpc>
                <a:spcPct val="100000"/>
              </a:lnSpc>
              <a:spcBef>
                <a:spcPts val="0"/>
              </a:spcBef>
              <a:spcAft>
                <a:spcPts val="0"/>
              </a:spcAft>
              <a:buSzPts val="900"/>
              <a:buNone/>
              <a:defRPr sz="900"/>
            </a:lvl7pPr>
            <a:lvl8pPr lvl="7" algn="r" rtl="0">
              <a:lnSpc>
                <a:spcPct val="100000"/>
              </a:lnSpc>
              <a:spcBef>
                <a:spcPts val="0"/>
              </a:spcBef>
              <a:spcAft>
                <a:spcPts val="0"/>
              </a:spcAft>
              <a:buSzPts val="900"/>
              <a:buNone/>
              <a:defRPr sz="900"/>
            </a:lvl8pPr>
            <a:lvl9pPr lvl="8" algn="r" rtl="0">
              <a:lnSpc>
                <a:spcPct val="100000"/>
              </a:lnSpc>
              <a:spcBef>
                <a:spcPts val="0"/>
              </a:spcBef>
              <a:spcAft>
                <a:spcPts val="0"/>
              </a:spcAft>
              <a:buSzPts val="900"/>
              <a:buNone/>
              <a:defRPr sz="900"/>
            </a:lvl9pPr>
          </a:lstStyle>
          <a:p>
            <a:endParaRPr/>
          </a:p>
        </p:txBody>
      </p:sp>
      <p:sp>
        <p:nvSpPr>
          <p:cNvPr id="56" name="Google Shape;56;p13"/>
          <p:cNvSpPr txBox="1">
            <a:spLocks noGrp="1"/>
          </p:cNvSpPr>
          <p:nvPr>
            <p:ph type="ctrTitle" idx="16"/>
          </p:nvPr>
        </p:nvSpPr>
        <p:spPr>
          <a:xfrm>
            <a:off x="6811558" y="1775180"/>
            <a:ext cx="19743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57" name="Google Shape;57;p13"/>
          <p:cNvSpPr txBox="1">
            <a:spLocks noGrp="1"/>
          </p:cNvSpPr>
          <p:nvPr>
            <p:ph type="subTitle" idx="17"/>
          </p:nvPr>
        </p:nvSpPr>
        <p:spPr>
          <a:xfrm>
            <a:off x="6811558" y="2153805"/>
            <a:ext cx="16743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900"/>
              <a:buNone/>
              <a:defRPr/>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a:endParaRPr/>
          </a:p>
        </p:txBody>
      </p:sp>
      <p:sp>
        <p:nvSpPr>
          <p:cNvPr id="58" name="Google Shape;58;p13"/>
          <p:cNvSpPr txBox="1">
            <a:spLocks noGrp="1"/>
          </p:cNvSpPr>
          <p:nvPr>
            <p:ph type="ctrTitle" idx="18"/>
          </p:nvPr>
        </p:nvSpPr>
        <p:spPr>
          <a:xfrm>
            <a:off x="6811558" y="2799095"/>
            <a:ext cx="19743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59" name="Google Shape;59;p13"/>
          <p:cNvSpPr txBox="1">
            <a:spLocks noGrp="1"/>
          </p:cNvSpPr>
          <p:nvPr>
            <p:ph type="subTitle" idx="19"/>
          </p:nvPr>
        </p:nvSpPr>
        <p:spPr>
          <a:xfrm>
            <a:off x="6811558" y="3177717"/>
            <a:ext cx="16743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900"/>
              <a:buNone/>
              <a:defRPr/>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a:endParaRPr/>
          </a:p>
        </p:txBody>
      </p:sp>
      <p:sp>
        <p:nvSpPr>
          <p:cNvPr id="60" name="Google Shape;60;p13"/>
          <p:cNvSpPr txBox="1">
            <a:spLocks noGrp="1"/>
          </p:cNvSpPr>
          <p:nvPr>
            <p:ph type="ctrTitle" idx="20"/>
          </p:nvPr>
        </p:nvSpPr>
        <p:spPr>
          <a:xfrm>
            <a:off x="6811558" y="3811353"/>
            <a:ext cx="19743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61" name="Google Shape;61;p13"/>
          <p:cNvSpPr txBox="1">
            <a:spLocks noGrp="1"/>
          </p:cNvSpPr>
          <p:nvPr>
            <p:ph type="subTitle" idx="21"/>
          </p:nvPr>
        </p:nvSpPr>
        <p:spPr>
          <a:xfrm>
            <a:off x="6811558" y="4189973"/>
            <a:ext cx="16743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900"/>
              <a:buNone/>
              <a:defRPr/>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header 2">
  <p:cSld name="CUSTOM_4">
    <p:bg>
      <p:bgPr>
        <a:blipFill>
          <a:blip r:embed="rId2">
            <a:alphaModFix/>
          </a:blip>
          <a:stretch>
            <a:fillRect/>
          </a:stretch>
        </a:blipFill>
        <a:effectLst/>
      </p:bgPr>
    </p:bg>
    <p:spTree>
      <p:nvGrpSpPr>
        <p:cNvPr id="1" name="Shape 66"/>
        <p:cNvGrpSpPr/>
        <p:nvPr/>
      </p:nvGrpSpPr>
      <p:grpSpPr>
        <a:xfrm>
          <a:off x="0" y="0"/>
          <a:ext cx="0" cy="0"/>
          <a:chOff x="0" y="0"/>
          <a:chExt cx="0" cy="0"/>
        </a:xfrm>
      </p:grpSpPr>
      <p:sp>
        <p:nvSpPr>
          <p:cNvPr id="67" name="Google Shape;67;p15"/>
          <p:cNvSpPr txBox="1">
            <a:spLocks noGrp="1"/>
          </p:cNvSpPr>
          <p:nvPr>
            <p:ph type="ctrTitle"/>
          </p:nvPr>
        </p:nvSpPr>
        <p:spPr>
          <a:xfrm flipH="1">
            <a:off x="2754543" y="1347038"/>
            <a:ext cx="5195700" cy="19212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3600"/>
              <a:buNone/>
              <a:defRPr sz="3600"/>
            </a:lvl1pPr>
            <a:lvl2pPr lvl="1" algn="r" rtl="0">
              <a:spcBef>
                <a:spcPts val="0"/>
              </a:spcBef>
              <a:spcAft>
                <a:spcPts val="0"/>
              </a:spcAft>
              <a:buClr>
                <a:srgbClr val="FFFFFF"/>
              </a:buClr>
              <a:buSzPts val="6500"/>
              <a:buNone/>
              <a:defRPr sz="6500">
                <a:solidFill>
                  <a:srgbClr val="FFFFFF"/>
                </a:solidFill>
              </a:defRPr>
            </a:lvl2pPr>
            <a:lvl3pPr lvl="2" algn="r" rtl="0">
              <a:spcBef>
                <a:spcPts val="0"/>
              </a:spcBef>
              <a:spcAft>
                <a:spcPts val="0"/>
              </a:spcAft>
              <a:buClr>
                <a:srgbClr val="FFFFFF"/>
              </a:buClr>
              <a:buSzPts val="6500"/>
              <a:buNone/>
              <a:defRPr sz="6500">
                <a:solidFill>
                  <a:srgbClr val="FFFFFF"/>
                </a:solidFill>
              </a:defRPr>
            </a:lvl3pPr>
            <a:lvl4pPr lvl="3" algn="r" rtl="0">
              <a:spcBef>
                <a:spcPts val="0"/>
              </a:spcBef>
              <a:spcAft>
                <a:spcPts val="0"/>
              </a:spcAft>
              <a:buClr>
                <a:srgbClr val="FFFFFF"/>
              </a:buClr>
              <a:buSzPts val="6500"/>
              <a:buNone/>
              <a:defRPr sz="6500">
                <a:solidFill>
                  <a:srgbClr val="FFFFFF"/>
                </a:solidFill>
              </a:defRPr>
            </a:lvl4pPr>
            <a:lvl5pPr lvl="4" algn="r" rtl="0">
              <a:spcBef>
                <a:spcPts val="0"/>
              </a:spcBef>
              <a:spcAft>
                <a:spcPts val="0"/>
              </a:spcAft>
              <a:buClr>
                <a:srgbClr val="FFFFFF"/>
              </a:buClr>
              <a:buSzPts val="6500"/>
              <a:buNone/>
              <a:defRPr sz="6500">
                <a:solidFill>
                  <a:srgbClr val="FFFFFF"/>
                </a:solidFill>
              </a:defRPr>
            </a:lvl5pPr>
            <a:lvl6pPr lvl="5" algn="r" rtl="0">
              <a:spcBef>
                <a:spcPts val="0"/>
              </a:spcBef>
              <a:spcAft>
                <a:spcPts val="0"/>
              </a:spcAft>
              <a:buClr>
                <a:srgbClr val="FFFFFF"/>
              </a:buClr>
              <a:buSzPts val="6500"/>
              <a:buNone/>
              <a:defRPr sz="6500">
                <a:solidFill>
                  <a:srgbClr val="FFFFFF"/>
                </a:solidFill>
              </a:defRPr>
            </a:lvl6pPr>
            <a:lvl7pPr lvl="6" algn="r" rtl="0">
              <a:spcBef>
                <a:spcPts val="0"/>
              </a:spcBef>
              <a:spcAft>
                <a:spcPts val="0"/>
              </a:spcAft>
              <a:buClr>
                <a:srgbClr val="FFFFFF"/>
              </a:buClr>
              <a:buSzPts val="6500"/>
              <a:buNone/>
              <a:defRPr sz="6500">
                <a:solidFill>
                  <a:srgbClr val="FFFFFF"/>
                </a:solidFill>
              </a:defRPr>
            </a:lvl7pPr>
            <a:lvl8pPr lvl="7" algn="r" rtl="0">
              <a:spcBef>
                <a:spcPts val="0"/>
              </a:spcBef>
              <a:spcAft>
                <a:spcPts val="0"/>
              </a:spcAft>
              <a:buClr>
                <a:srgbClr val="FFFFFF"/>
              </a:buClr>
              <a:buSzPts val="6500"/>
              <a:buNone/>
              <a:defRPr sz="6500">
                <a:solidFill>
                  <a:srgbClr val="FFFFFF"/>
                </a:solidFill>
              </a:defRPr>
            </a:lvl8pPr>
            <a:lvl9pPr lvl="8" algn="r" rtl="0">
              <a:spcBef>
                <a:spcPts val="0"/>
              </a:spcBef>
              <a:spcAft>
                <a:spcPts val="0"/>
              </a:spcAft>
              <a:buClr>
                <a:srgbClr val="FFFFFF"/>
              </a:buClr>
              <a:buSzPts val="6500"/>
              <a:buNone/>
              <a:defRPr sz="6500">
                <a:solidFill>
                  <a:srgbClr val="FFFFFF"/>
                </a:solidFill>
              </a:defRPr>
            </a:lvl9pPr>
          </a:lstStyle>
          <a:p>
            <a:endParaRPr/>
          </a:p>
        </p:txBody>
      </p:sp>
      <p:sp>
        <p:nvSpPr>
          <p:cNvPr id="68" name="Google Shape;68;p15"/>
          <p:cNvSpPr txBox="1">
            <a:spLocks noGrp="1"/>
          </p:cNvSpPr>
          <p:nvPr>
            <p:ph type="title" idx="2" hasCustomPrompt="1"/>
          </p:nvPr>
        </p:nvSpPr>
        <p:spPr>
          <a:xfrm flipH="1">
            <a:off x="4970943" y="1035213"/>
            <a:ext cx="29793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9600"/>
              <a:buNone/>
              <a:defRPr sz="9600"/>
            </a:lvl1pPr>
            <a:lvl2pPr lvl="1"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69" name="Google Shape;69;p15"/>
          <p:cNvSpPr txBox="1">
            <a:spLocks noGrp="1"/>
          </p:cNvSpPr>
          <p:nvPr>
            <p:ph type="subTitle" idx="1"/>
          </p:nvPr>
        </p:nvSpPr>
        <p:spPr>
          <a:xfrm>
            <a:off x="3725343" y="2742989"/>
            <a:ext cx="4224900" cy="536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sz="1400"/>
            </a:lvl1pPr>
            <a:lvl2pPr lvl="1" algn="r" rtl="0">
              <a:lnSpc>
                <a:spcPct val="100000"/>
              </a:lnSpc>
              <a:spcBef>
                <a:spcPts val="0"/>
              </a:spcBef>
              <a:spcAft>
                <a:spcPts val="0"/>
              </a:spcAft>
              <a:buSzPts val="1200"/>
              <a:buNone/>
              <a:defRPr/>
            </a:lvl2pPr>
            <a:lvl3pPr lvl="2" algn="r" rtl="0">
              <a:lnSpc>
                <a:spcPct val="100000"/>
              </a:lnSpc>
              <a:spcBef>
                <a:spcPts val="0"/>
              </a:spcBef>
              <a:spcAft>
                <a:spcPts val="0"/>
              </a:spcAft>
              <a:buSzPts val="1200"/>
              <a:buNone/>
              <a:defRPr/>
            </a:lvl3pPr>
            <a:lvl4pPr lvl="3" algn="r" rtl="0">
              <a:lnSpc>
                <a:spcPct val="100000"/>
              </a:lnSpc>
              <a:spcBef>
                <a:spcPts val="0"/>
              </a:spcBef>
              <a:spcAft>
                <a:spcPts val="0"/>
              </a:spcAft>
              <a:buSzPts val="1200"/>
              <a:buNone/>
              <a:defRPr/>
            </a:lvl4pPr>
            <a:lvl5pPr lvl="4" algn="r" rtl="0">
              <a:lnSpc>
                <a:spcPct val="100000"/>
              </a:lnSpc>
              <a:spcBef>
                <a:spcPts val="0"/>
              </a:spcBef>
              <a:spcAft>
                <a:spcPts val="0"/>
              </a:spcAft>
              <a:buSzPts val="1200"/>
              <a:buNone/>
              <a:defRPr/>
            </a:lvl5pPr>
            <a:lvl6pPr lvl="5" algn="r" rtl="0">
              <a:lnSpc>
                <a:spcPct val="100000"/>
              </a:lnSpc>
              <a:spcBef>
                <a:spcPts val="0"/>
              </a:spcBef>
              <a:spcAft>
                <a:spcPts val="0"/>
              </a:spcAft>
              <a:buSzPts val="1200"/>
              <a:buNone/>
              <a:defRPr/>
            </a:lvl6pPr>
            <a:lvl7pPr lvl="6" algn="r" rtl="0">
              <a:lnSpc>
                <a:spcPct val="100000"/>
              </a:lnSpc>
              <a:spcBef>
                <a:spcPts val="0"/>
              </a:spcBef>
              <a:spcAft>
                <a:spcPts val="0"/>
              </a:spcAft>
              <a:buSzPts val="1200"/>
              <a:buNone/>
              <a:defRPr/>
            </a:lvl7pPr>
            <a:lvl8pPr lvl="7" algn="r" rtl="0">
              <a:lnSpc>
                <a:spcPct val="100000"/>
              </a:lnSpc>
              <a:spcBef>
                <a:spcPts val="0"/>
              </a:spcBef>
              <a:spcAft>
                <a:spcPts val="0"/>
              </a:spcAft>
              <a:buSzPts val="1200"/>
              <a:buNone/>
              <a:defRPr/>
            </a:lvl8pPr>
            <a:lvl9pPr lvl="8" algn="r"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six columns">
  <p:cSld name="CUSTOM_13">
    <p:bg>
      <p:bgPr>
        <a:blipFill>
          <a:blip r:embed="rId2">
            <a:alphaModFix/>
          </a:blip>
          <a:stretch>
            <a:fillRect/>
          </a:stretch>
        </a:blipFill>
        <a:effectLst/>
      </p:bgPr>
    </p:bg>
    <p:spTree>
      <p:nvGrpSpPr>
        <p:cNvPr id="1" name="Shape 105"/>
        <p:cNvGrpSpPr/>
        <p:nvPr/>
      </p:nvGrpSpPr>
      <p:grpSpPr>
        <a:xfrm>
          <a:off x="0" y="0"/>
          <a:ext cx="0" cy="0"/>
          <a:chOff x="0" y="0"/>
          <a:chExt cx="0" cy="0"/>
        </a:xfrm>
      </p:grpSpPr>
      <p:sp>
        <p:nvSpPr>
          <p:cNvPr id="106" name="Google Shape;106;p22"/>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107" name="Google Shape;107;p22"/>
          <p:cNvSpPr txBox="1">
            <a:spLocks noGrp="1"/>
          </p:cNvSpPr>
          <p:nvPr>
            <p:ph type="ctrTitle" idx="2"/>
          </p:nvPr>
        </p:nvSpPr>
        <p:spPr>
          <a:xfrm>
            <a:off x="464478" y="1806500"/>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a:endParaRPr/>
          </a:p>
        </p:txBody>
      </p:sp>
      <p:sp>
        <p:nvSpPr>
          <p:cNvPr id="108" name="Google Shape;108;p22"/>
          <p:cNvSpPr txBox="1">
            <a:spLocks noGrp="1"/>
          </p:cNvSpPr>
          <p:nvPr>
            <p:ph type="subTitle" idx="1"/>
          </p:nvPr>
        </p:nvSpPr>
        <p:spPr>
          <a:xfrm>
            <a:off x="616128" y="2100749"/>
            <a:ext cx="1477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109" name="Google Shape;109;p22"/>
          <p:cNvSpPr txBox="1">
            <a:spLocks noGrp="1"/>
          </p:cNvSpPr>
          <p:nvPr>
            <p:ph type="ctrTitle" idx="3"/>
          </p:nvPr>
        </p:nvSpPr>
        <p:spPr>
          <a:xfrm>
            <a:off x="2077426" y="1806500"/>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a:endParaRPr/>
          </a:p>
        </p:txBody>
      </p:sp>
      <p:sp>
        <p:nvSpPr>
          <p:cNvPr id="110" name="Google Shape;110;p22"/>
          <p:cNvSpPr txBox="1">
            <a:spLocks noGrp="1"/>
          </p:cNvSpPr>
          <p:nvPr>
            <p:ph type="subTitle" idx="4"/>
          </p:nvPr>
        </p:nvSpPr>
        <p:spPr>
          <a:xfrm>
            <a:off x="2229076" y="2100749"/>
            <a:ext cx="1477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111" name="Google Shape;111;p22"/>
          <p:cNvSpPr txBox="1">
            <a:spLocks noGrp="1"/>
          </p:cNvSpPr>
          <p:nvPr>
            <p:ph type="ctrTitle" idx="5"/>
          </p:nvPr>
        </p:nvSpPr>
        <p:spPr>
          <a:xfrm>
            <a:off x="3690375" y="1806500"/>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a:endParaRPr/>
          </a:p>
        </p:txBody>
      </p:sp>
      <p:sp>
        <p:nvSpPr>
          <p:cNvPr id="112" name="Google Shape;112;p22"/>
          <p:cNvSpPr txBox="1">
            <a:spLocks noGrp="1"/>
          </p:cNvSpPr>
          <p:nvPr>
            <p:ph type="subTitle" idx="6"/>
          </p:nvPr>
        </p:nvSpPr>
        <p:spPr>
          <a:xfrm>
            <a:off x="3842025" y="2100749"/>
            <a:ext cx="1477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113" name="Google Shape;113;p22"/>
          <p:cNvSpPr txBox="1">
            <a:spLocks noGrp="1"/>
          </p:cNvSpPr>
          <p:nvPr>
            <p:ph type="ctrTitle" idx="7"/>
          </p:nvPr>
        </p:nvSpPr>
        <p:spPr>
          <a:xfrm>
            <a:off x="3707117" y="3549862"/>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a:endParaRPr/>
          </a:p>
        </p:txBody>
      </p:sp>
      <p:sp>
        <p:nvSpPr>
          <p:cNvPr id="114" name="Google Shape;114;p22"/>
          <p:cNvSpPr txBox="1">
            <a:spLocks noGrp="1"/>
          </p:cNvSpPr>
          <p:nvPr>
            <p:ph type="subTitle" idx="8"/>
          </p:nvPr>
        </p:nvSpPr>
        <p:spPr>
          <a:xfrm>
            <a:off x="3858772" y="3890201"/>
            <a:ext cx="1477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115" name="Google Shape;115;p22"/>
          <p:cNvSpPr txBox="1">
            <a:spLocks noGrp="1"/>
          </p:cNvSpPr>
          <p:nvPr>
            <p:ph type="ctrTitle" idx="9"/>
          </p:nvPr>
        </p:nvSpPr>
        <p:spPr>
          <a:xfrm>
            <a:off x="5343519" y="3549862"/>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a:endParaRPr/>
          </a:p>
        </p:txBody>
      </p:sp>
      <p:sp>
        <p:nvSpPr>
          <p:cNvPr id="116" name="Google Shape;116;p22"/>
          <p:cNvSpPr txBox="1">
            <a:spLocks noGrp="1"/>
          </p:cNvSpPr>
          <p:nvPr>
            <p:ph type="subTitle" idx="13"/>
          </p:nvPr>
        </p:nvSpPr>
        <p:spPr>
          <a:xfrm>
            <a:off x="5500261" y="3890201"/>
            <a:ext cx="1477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117" name="Google Shape;117;p22"/>
          <p:cNvSpPr txBox="1">
            <a:spLocks noGrp="1"/>
          </p:cNvSpPr>
          <p:nvPr>
            <p:ph type="ctrTitle" idx="14"/>
          </p:nvPr>
        </p:nvSpPr>
        <p:spPr>
          <a:xfrm>
            <a:off x="6979921" y="3549862"/>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a:endParaRPr/>
          </a:p>
        </p:txBody>
      </p:sp>
      <p:sp>
        <p:nvSpPr>
          <p:cNvPr id="118" name="Google Shape;118;p22"/>
          <p:cNvSpPr txBox="1">
            <a:spLocks noGrp="1"/>
          </p:cNvSpPr>
          <p:nvPr>
            <p:ph type="subTitle" idx="15"/>
          </p:nvPr>
        </p:nvSpPr>
        <p:spPr>
          <a:xfrm>
            <a:off x="7141750" y="3890201"/>
            <a:ext cx="14568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type="titleOnly">
  <p:cSld name="Title only">
    <p:bg>
      <p:bgPr>
        <a:blipFill>
          <a:blip r:embed="rId2">
            <a:alphaModFix/>
          </a:blip>
          <a:stretch>
            <a:fillRect/>
          </a:stretch>
        </a:blipFill>
        <a:effectLst/>
      </p:bgPr>
    </p:bg>
    <p:spTree>
      <p:nvGrpSpPr>
        <p:cNvPr id="1" name="Shape 24"/>
        <p:cNvGrpSpPr/>
        <p:nvPr/>
      </p:nvGrpSpPr>
      <p:grpSpPr>
        <a:xfrm>
          <a:off x="0" y="0"/>
          <a:ext cx="0" cy="0"/>
          <a:chOff x="0" y="0"/>
          <a:chExt cx="0" cy="0"/>
        </a:xfrm>
      </p:grpSpPr>
      <p:sp>
        <p:nvSpPr>
          <p:cNvPr id="25" name="Google Shape;25;p6"/>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extLst>
      <p:ext uri="{BB962C8B-B14F-4D97-AF65-F5344CB8AC3E}">
        <p14:creationId xmlns:p14="http://schemas.microsoft.com/office/powerpoint/2010/main" val="40503170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rgbClr val="434343"/>
              </a:buClr>
              <a:buSzPts val="2800"/>
              <a:buFont typeface="Exo 2"/>
              <a:buNone/>
              <a:defRPr sz="2800" b="1">
                <a:solidFill>
                  <a:srgbClr val="434343"/>
                </a:solidFill>
                <a:latin typeface="Exo 2"/>
                <a:ea typeface="Exo 2"/>
                <a:cs typeface="Exo 2"/>
                <a:sym typeface="Exo 2"/>
              </a:defRPr>
            </a:lvl1pPr>
            <a:lvl2pPr lvl="1">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2pPr>
            <a:lvl3pPr lvl="2">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3pPr>
            <a:lvl4pPr lvl="3">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4pPr>
            <a:lvl5pPr lvl="4">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5pPr>
            <a:lvl6pPr lvl="5">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6pPr>
            <a:lvl7pPr lvl="6">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7pPr>
            <a:lvl8pPr lvl="7">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8pPr>
            <a:lvl9pPr lvl="8">
              <a:spcBef>
                <a:spcPts val="0"/>
              </a:spcBef>
              <a:spcAft>
                <a:spcPts val="0"/>
              </a:spcAft>
              <a:buClr>
                <a:schemeClr val="dk1"/>
              </a:buClr>
              <a:buSzPts val="2800"/>
              <a:buFont typeface="Exo 2"/>
              <a:buNone/>
              <a:defRPr sz="2800">
                <a:solidFill>
                  <a:schemeClr val="dk1"/>
                </a:solidFill>
                <a:latin typeface="Exo 2"/>
                <a:ea typeface="Exo 2"/>
                <a:cs typeface="Exo 2"/>
                <a:sym typeface="Exo 2"/>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a:lnSpc>
                <a:spcPct val="115000"/>
              </a:lnSpc>
              <a:spcBef>
                <a:spcPts val="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1pPr>
            <a:lvl2pPr marL="914400" lvl="1"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2pPr>
            <a:lvl3pPr marL="1371600" lvl="2"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3pPr>
            <a:lvl4pPr marL="1828800" lvl="3"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4pPr>
            <a:lvl5pPr marL="2286000" lvl="4"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5pPr>
            <a:lvl6pPr marL="2743200" lvl="5"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6pPr>
            <a:lvl7pPr marL="3200400" lvl="6"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7pPr>
            <a:lvl8pPr marL="3657600" lvl="7" indent="-304800">
              <a:lnSpc>
                <a:spcPct val="115000"/>
              </a:lnSpc>
              <a:spcBef>
                <a:spcPts val="1600"/>
              </a:spcBef>
              <a:spcAft>
                <a:spcPts val="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8pPr>
            <a:lvl9pPr marL="4114800" lvl="8" indent="-304800">
              <a:lnSpc>
                <a:spcPct val="115000"/>
              </a:lnSpc>
              <a:spcBef>
                <a:spcPts val="1600"/>
              </a:spcBef>
              <a:spcAft>
                <a:spcPts val="1600"/>
              </a:spcAft>
              <a:buClr>
                <a:srgbClr val="434343"/>
              </a:buClr>
              <a:buSzPts val="1200"/>
              <a:buFont typeface="Roboto Condensed Light"/>
              <a:buChar char="■"/>
              <a:defRPr sz="1200">
                <a:solidFill>
                  <a:srgbClr val="434343"/>
                </a:solidFill>
                <a:latin typeface="Roboto Condensed Light"/>
                <a:ea typeface="Roboto Condensed Light"/>
                <a:cs typeface="Roboto Condensed Light"/>
                <a:sym typeface="Roboto Condensed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3" r:id="rId2"/>
    <p:sldLayoutId id="2147483656" r:id="rId3"/>
    <p:sldLayoutId id="2147483657" r:id="rId4"/>
    <p:sldLayoutId id="2147483658" r:id="rId5"/>
    <p:sldLayoutId id="2147483659" r:id="rId6"/>
    <p:sldLayoutId id="2147483661" r:id="rId7"/>
    <p:sldLayoutId id="2147483668" r:id="rId8"/>
    <p:sldLayoutId id="2147483678" r:id="rId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4.xml"/><Relationship Id="rId5" Type="http://schemas.openxmlformats.org/officeDocument/2006/relationships/image" Target="../media/image17.png"/><Relationship Id="rId4" Type="http://schemas.openxmlformats.org/officeDocument/2006/relationships/slide" Target="slide2.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4.xml"/><Relationship Id="rId5" Type="http://schemas.openxmlformats.org/officeDocument/2006/relationships/image" Target="../media/image17.png"/><Relationship Id="rId4" Type="http://schemas.openxmlformats.org/officeDocument/2006/relationships/slide" Target="slide2.xml"/></Relationships>
</file>

<file path=ppt/slides/_rels/slide12.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image" Target="../media/image17.png"/><Relationship Id="rId4" Type="http://schemas.openxmlformats.org/officeDocument/2006/relationships/slide" Target="slide2.xml"/></Relationships>
</file>

<file path=ppt/slides/_rels/slide1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3.xml"/><Relationship Id="rId1" Type="http://schemas.openxmlformats.org/officeDocument/2006/relationships/slideLayout" Target="../slideLayouts/slideLayout3.xml"/><Relationship Id="rId5" Type="http://schemas.openxmlformats.org/officeDocument/2006/relationships/image" Target="../media/image24.png"/><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4.xml"/><Relationship Id="rId1" Type="http://schemas.openxmlformats.org/officeDocument/2006/relationships/slideLayout" Target="../slideLayouts/slideLayout3.xml"/><Relationship Id="rId5" Type="http://schemas.openxmlformats.org/officeDocument/2006/relationships/image" Target="../media/image26.jpeg"/><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17.xml"/><Relationship Id="rId1" Type="http://schemas.openxmlformats.org/officeDocument/2006/relationships/slideLayout" Target="../slideLayouts/slideLayout4.xml"/><Relationship Id="rId5" Type="http://schemas.openxmlformats.org/officeDocument/2006/relationships/image" Target="../media/image28.png"/><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4.xml"/><Relationship Id="rId5" Type="http://schemas.openxmlformats.org/officeDocument/2006/relationships/image" Target="../media/image17.png"/><Relationship Id="rId4" Type="http://schemas.openxmlformats.org/officeDocument/2006/relationships/slide" Target="slide2.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9.xml"/><Relationship Id="rId1" Type="http://schemas.openxmlformats.org/officeDocument/2006/relationships/slideLayout" Target="../slideLayouts/slideLayout4.xml"/><Relationship Id="rId6" Type="http://schemas.openxmlformats.org/officeDocument/2006/relationships/image" Target="../media/image31.png"/><Relationship Id="rId5" Type="http://schemas.openxmlformats.org/officeDocument/2006/relationships/image" Target="../media/image17.png"/><Relationship Id="rId4" Type="http://schemas.openxmlformats.org/officeDocument/2006/relationships/slide" Target="slide2.xml"/></Relationships>
</file>

<file path=ppt/slides/_rels/slide2.xml.rels><?xml version="1.0" encoding="UTF-8" standalone="yes"?>
<Relationships xmlns="http://schemas.openxmlformats.org/package/2006/relationships"><Relationship Id="rId3" Type="http://schemas.openxmlformats.org/officeDocument/2006/relationships/slide" Target="slide27.xml"/><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0.xml"/><Relationship Id="rId1" Type="http://schemas.openxmlformats.org/officeDocument/2006/relationships/slideLayout" Target="../slideLayouts/slideLayout4.xml"/><Relationship Id="rId5" Type="http://schemas.openxmlformats.org/officeDocument/2006/relationships/image" Target="../media/image17.png"/><Relationship Id="rId4" Type="http://schemas.openxmlformats.org/officeDocument/2006/relationships/slide" Target="slide2.xml"/></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1.xml"/><Relationship Id="rId1" Type="http://schemas.openxmlformats.org/officeDocument/2006/relationships/slideLayout" Target="../slideLayouts/slideLayout4.xml"/><Relationship Id="rId5" Type="http://schemas.openxmlformats.org/officeDocument/2006/relationships/image" Target="../media/image17.png"/><Relationship Id="rId4" Type="http://schemas.openxmlformats.org/officeDocument/2006/relationships/slide" Target="slide2.xml"/></Relationships>
</file>

<file path=ppt/slides/_rels/slide22.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2.xml"/><Relationship Id="rId1" Type="http://schemas.openxmlformats.org/officeDocument/2006/relationships/slideLayout" Target="../slideLayouts/slideLayout4.xml"/><Relationship Id="rId5" Type="http://schemas.openxmlformats.org/officeDocument/2006/relationships/image" Target="../media/image34.png"/><Relationship Id="rId4" Type="http://schemas.openxmlformats.org/officeDocument/2006/relationships/image" Target="../media/image17.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slide" Target="slide2.xml"/></Relationships>
</file>

<file path=ppt/slides/_rels/slide24.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hyperlink" Target="https://github.com/linhct020328/DoAnTotNgiep" TargetMode="External"/><Relationship Id="rId1" Type="http://schemas.openxmlformats.org/officeDocument/2006/relationships/slideLayout" Target="../slideLayouts/slideLayout4.xml"/><Relationship Id="rId4" Type="http://schemas.openxmlformats.org/officeDocument/2006/relationships/slide" Target="slide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slide" Target="slide27.xml"/><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jpe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image" Target="../media/image14.png"/><Relationship Id="rId5" Type="http://schemas.openxmlformats.org/officeDocument/2006/relationships/slide" Target="slide2.xml"/><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notesSlide" Target="../notesSlides/notesSlide8.xml"/><Relationship Id="rId1" Type="http://schemas.openxmlformats.org/officeDocument/2006/relationships/slideLayout" Target="../slideLayouts/slideLayout8.xml"/><Relationship Id="rId5" Type="http://schemas.openxmlformats.org/officeDocument/2006/relationships/image" Target="../media/image18.jpe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4.xml"/><Relationship Id="rId5" Type="http://schemas.openxmlformats.org/officeDocument/2006/relationships/image" Target="../media/image17.png"/><Relationship Id="rId4" Type="http://schemas.openxmlformats.org/officeDocument/2006/relationships/slide" Target="slide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5" name="TextBox 4"/>
          <p:cNvSpPr txBox="1"/>
          <p:nvPr/>
        </p:nvSpPr>
        <p:spPr>
          <a:xfrm>
            <a:off x="5683384" y="416697"/>
            <a:ext cx="3330094" cy="646331"/>
          </a:xfrm>
          <a:prstGeom prst="rect">
            <a:avLst/>
          </a:prstGeom>
          <a:noFill/>
        </p:spPr>
        <p:txBody>
          <a:bodyPr wrap="square" rtlCol="0">
            <a:spAutoFit/>
          </a:bodyPr>
          <a:lstStyle/>
          <a:p>
            <a:pPr algn="ctr"/>
            <a:r>
              <a:rPr lang="en-US" sz="1800" b="1" spc="-50" dirty="0">
                <a:latin typeface="Exo 2" panose="020B0604020202020204" charset="0"/>
                <a:cs typeface="Times New Roman" panose="02020603050405020304" pitchFamily="18" charset="0"/>
              </a:rPr>
              <a:t>KHOA CÔNG NGHỆ THÔNG TIN</a:t>
            </a:r>
            <a:endParaRPr lang="vi-VN" sz="1800" b="1" spc="-50" dirty="0">
              <a:latin typeface="Exo 2" panose="020B0604020202020204" charset="0"/>
              <a:cs typeface="Times New Roman" panose="02020603050405020304" pitchFamily="18" charset="0"/>
            </a:endParaRPr>
          </a:p>
          <a:p>
            <a:pPr algn="ctr"/>
            <a:r>
              <a:rPr lang="vi-VN" sz="1800" b="1" spc="-50" dirty="0">
                <a:latin typeface="Exo 2" panose="020B0604020202020204" charset="0"/>
                <a:cs typeface="Times New Roman" panose="02020603050405020304" pitchFamily="18" charset="0"/>
              </a:rPr>
              <a:t>MÃ SỐ:  </a:t>
            </a:r>
            <a:r>
              <a:rPr lang="vi-VN" sz="1800" b="1" dirty="0">
                <a:solidFill>
                  <a:srgbClr val="FF0000"/>
                </a:solidFill>
                <a:effectLst/>
                <a:latin typeface="Exo 2" panose="020B0604020202020204" charset="0"/>
                <a:ea typeface="Times New Roman" panose="02020603050405020304" pitchFamily="18" charset="0"/>
              </a:rPr>
              <a:t>7480201</a:t>
            </a:r>
            <a:endParaRPr lang="en-US" sz="1800" b="1" spc="-50" dirty="0">
              <a:latin typeface="Exo 2" panose="020B0604020202020204" charset="0"/>
              <a:cs typeface="Times New Roman" panose="02020603050405020304" pitchFamily="18" charset="0"/>
            </a:endParaRPr>
          </a:p>
        </p:txBody>
      </p:sp>
      <p:sp>
        <p:nvSpPr>
          <p:cNvPr id="7" name="TextBox 6"/>
          <p:cNvSpPr txBox="1"/>
          <p:nvPr/>
        </p:nvSpPr>
        <p:spPr>
          <a:xfrm>
            <a:off x="521110" y="1692225"/>
            <a:ext cx="8416414" cy="1569660"/>
          </a:xfrm>
          <a:prstGeom prst="rect">
            <a:avLst/>
          </a:prstGeom>
          <a:noFill/>
        </p:spPr>
        <p:txBody>
          <a:bodyPr wrap="square" rtlCol="0">
            <a:spAutoFit/>
          </a:bodyPr>
          <a:lstStyle/>
          <a:p>
            <a:pPr algn="ctr"/>
            <a:r>
              <a:rPr lang="en-US" sz="3600" b="1" dirty="0">
                <a:latin typeface="Exo 2" panose="020B0604020202020204" charset="0"/>
                <a:cs typeface="Times New Roman" panose="02020603050405020304" pitchFamily="18" charset="0"/>
              </a:rPr>
              <a:t>BÁO CÁO ĐỒ ÁN TỐT NGHIỆP ĐẠI HỌC</a:t>
            </a:r>
          </a:p>
          <a:p>
            <a:pPr algn="ctr"/>
            <a:endParaRPr lang="en-US" sz="2000" b="1" dirty="0">
              <a:latin typeface="Exo 2" panose="020B0604020202020204" charset="0"/>
              <a:cs typeface="Times New Roman" panose="02020603050405020304" pitchFamily="18" charset="0"/>
            </a:endParaRPr>
          </a:p>
          <a:p>
            <a:pPr algn="ctr"/>
            <a:r>
              <a:rPr lang="vi-VN" sz="2000" b="1" cap="all" dirty="0">
                <a:latin typeface="Exo 2" panose="020B0604020202020204" charset="0"/>
                <a:ea typeface="Calibri" panose="020F0502020204030204" pitchFamily="34" charset="0"/>
              </a:rPr>
              <a:t>XÂY DỰNG HỆ THỐNG CHỐNG TRỘM THÔNG MINH</a:t>
            </a:r>
          </a:p>
          <a:p>
            <a:pPr algn="ctr"/>
            <a:r>
              <a:rPr lang="vi-VN" sz="2000" b="1" cap="all" dirty="0">
                <a:latin typeface="Exo 2" panose="020B0604020202020204" charset="0"/>
              </a:rPr>
              <a:t>SỬ DỤNG RASPBERRY PI VÀ THUẬT TOÁN HỌC MÁY</a:t>
            </a:r>
            <a:endParaRPr lang="en-US" sz="2000" dirty="0">
              <a:latin typeface="Exo 2" panose="020B0604020202020204" charset="0"/>
            </a:endParaRPr>
          </a:p>
        </p:txBody>
      </p:sp>
      <p:sp>
        <p:nvSpPr>
          <p:cNvPr id="9" name="Subtitle 2"/>
          <p:cNvSpPr>
            <a:spLocks noGrp="1"/>
          </p:cNvSpPr>
          <p:nvPr>
            <p:ph type="subTitle" idx="1"/>
          </p:nvPr>
        </p:nvSpPr>
        <p:spPr>
          <a:xfrm>
            <a:off x="3537834" y="3763523"/>
            <a:ext cx="5234152" cy="1143000"/>
          </a:xfrm>
        </p:spPr>
        <p:txBody>
          <a:bodyPr>
            <a:noAutofit/>
          </a:bodyPr>
          <a:lstStyle/>
          <a:p>
            <a:pPr algn="l"/>
            <a:r>
              <a:rPr lang="en-US" b="1" dirty="0" err="1">
                <a:latin typeface="Exo 2" panose="020B0604020202020204" charset="0"/>
                <a:cs typeface="Times New Roman" panose="02020603050405020304" pitchFamily="18" charset="0"/>
              </a:rPr>
              <a:t>Họ</a:t>
            </a:r>
            <a:r>
              <a:rPr lang="en-US" b="1" dirty="0">
                <a:latin typeface="Exo 2" panose="020B0604020202020204" charset="0"/>
                <a:cs typeface="Times New Roman" panose="02020603050405020304" pitchFamily="18" charset="0"/>
              </a:rPr>
              <a:t> </a:t>
            </a:r>
            <a:r>
              <a:rPr lang="en-US" b="1" dirty="0" err="1">
                <a:latin typeface="Exo 2" panose="020B0604020202020204" charset="0"/>
                <a:cs typeface="Times New Roman" panose="02020603050405020304" pitchFamily="18" charset="0"/>
              </a:rPr>
              <a:t>và</a:t>
            </a:r>
            <a:r>
              <a:rPr lang="en-US" b="1" dirty="0">
                <a:latin typeface="Exo 2" panose="020B0604020202020204" charset="0"/>
                <a:cs typeface="Times New Roman" panose="02020603050405020304" pitchFamily="18" charset="0"/>
              </a:rPr>
              <a:t> </a:t>
            </a:r>
            <a:r>
              <a:rPr lang="en-US" b="1" dirty="0" err="1">
                <a:latin typeface="Exo 2" panose="020B0604020202020204" charset="0"/>
                <a:cs typeface="Times New Roman" panose="02020603050405020304" pitchFamily="18" charset="0"/>
              </a:rPr>
              <a:t>tên</a:t>
            </a:r>
            <a:r>
              <a:rPr lang="en-US" b="1" dirty="0">
                <a:latin typeface="Exo 2" panose="020B0604020202020204" charset="0"/>
                <a:cs typeface="Times New Roman" panose="02020603050405020304" pitchFamily="18" charset="0"/>
              </a:rPr>
              <a:t>: </a:t>
            </a:r>
            <a:r>
              <a:rPr lang="vi-VN" b="1" dirty="0">
                <a:latin typeface="Exo 2" panose="020B0604020202020204" charset="0"/>
                <a:cs typeface="Times New Roman" panose="02020603050405020304" pitchFamily="18" charset="0"/>
              </a:rPr>
              <a:t>Cao Thị Thùy Linh</a:t>
            </a:r>
          </a:p>
          <a:p>
            <a:pPr algn="l"/>
            <a:r>
              <a:rPr lang="en-US" b="1" dirty="0" err="1">
                <a:latin typeface="Exo 2" panose="020B0604020202020204" charset="0"/>
                <a:cs typeface="Times New Roman" panose="02020603050405020304" pitchFamily="18" charset="0"/>
              </a:rPr>
              <a:t>Lớp</a:t>
            </a:r>
            <a:r>
              <a:rPr lang="en-US" b="1" dirty="0">
                <a:latin typeface="Exo 2" panose="020B0604020202020204" charset="0"/>
                <a:cs typeface="Times New Roman" panose="02020603050405020304" pitchFamily="18" charset="0"/>
              </a:rPr>
              <a:t>:</a:t>
            </a:r>
            <a:r>
              <a:rPr lang="vi-VN" b="1" dirty="0">
                <a:latin typeface="Exo 2" panose="020B0604020202020204" charset="0"/>
                <a:cs typeface="Times New Roman" panose="02020603050405020304" pitchFamily="18" charset="0"/>
              </a:rPr>
              <a:t> CT2C</a:t>
            </a:r>
          </a:p>
          <a:p>
            <a:pPr algn="l"/>
            <a:r>
              <a:rPr lang="en-US" b="1" dirty="0" err="1">
                <a:latin typeface="Exo 2" panose="020B0604020202020204" charset="0"/>
                <a:cs typeface="Times New Roman" panose="02020603050405020304" pitchFamily="18" charset="0"/>
              </a:rPr>
              <a:t>Khóa</a:t>
            </a:r>
            <a:r>
              <a:rPr lang="en-US" b="1" dirty="0">
                <a:latin typeface="Exo 2" panose="020B0604020202020204" charset="0"/>
                <a:cs typeface="Times New Roman" panose="02020603050405020304" pitchFamily="18" charset="0"/>
              </a:rPr>
              <a:t>: </a:t>
            </a:r>
            <a:r>
              <a:rPr lang="vi-VN" b="1" dirty="0">
                <a:latin typeface="Exo 2" panose="020B0604020202020204" charset="0"/>
                <a:cs typeface="Times New Roman" panose="02020603050405020304" pitchFamily="18" charset="0"/>
              </a:rPr>
              <a:t>2</a:t>
            </a:r>
            <a:endParaRPr lang="de-DE" b="1" dirty="0">
              <a:latin typeface="Exo 2" panose="020B0604020202020204" charset="0"/>
              <a:cs typeface="Times New Roman" panose="02020603050405020304" pitchFamily="18" charset="0"/>
            </a:endParaRPr>
          </a:p>
          <a:p>
            <a:pPr algn="l"/>
            <a:r>
              <a:rPr lang="vi-VN" b="1" i="1" dirty="0">
                <a:latin typeface="Exo 2" panose="020B0604020202020204" charset="0"/>
                <a:cs typeface="Times New Roman" panose="02020603050405020304" pitchFamily="18" charset="0"/>
              </a:rPr>
              <a:t>Cán bộ hướng dẫn: ThS.Lê Thị Hồng Vân</a:t>
            </a:r>
            <a:endParaRPr lang="en-US" dirty="0">
              <a:latin typeface="Exo 2" panose="020B0604020202020204" charset="0"/>
              <a:cs typeface="Times New Roman" panose="02020603050405020304" pitchFamily="18" charset="0"/>
            </a:endParaRPr>
          </a:p>
        </p:txBody>
      </p:sp>
      <p:sp>
        <p:nvSpPr>
          <p:cNvPr id="8" name="TextBox 7"/>
          <p:cNvSpPr txBox="1"/>
          <p:nvPr/>
        </p:nvSpPr>
        <p:spPr>
          <a:xfrm>
            <a:off x="1257300" y="478253"/>
            <a:ext cx="4212387" cy="523220"/>
          </a:xfrm>
          <a:prstGeom prst="rect">
            <a:avLst/>
          </a:prstGeom>
          <a:noFill/>
        </p:spPr>
        <p:txBody>
          <a:bodyPr wrap="square" rtlCol="0">
            <a:spAutoFit/>
          </a:bodyPr>
          <a:lstStyle/>
          <a:p>
            <a:pPr algn="ctr"/>
            <a:r>
              <a:rPr lang="en-US" b="1" dirty="0">
                <a:latin typeface="Exo 2" panose="020B0604020202020204" charset="0"/>
                <a:cs typeface="Times New Roman" panose="02020603050405020304" pitchFamily="18" charset="0"/>
              </a:rPr>
              <a:t>HỌC VIỆN KỸ THUẬT </a:t>
            </a:r>
            <a:r>
              <a:rPr lang="vi-VN" b="1" dirty="0">
                <a:latin typeface="Exo 2" panose="020B0604020202020204" charset="0"/>
                <a:cs typeface="Times New Roman" panose="02020603050405020304" pitchFamily="18" charset="0"/>
              </a:rPr>
              <a:t>MẬT MÃ</a:t>
            </a:r>
            <a:endParaRPr lang="en-US" b="1" dirty="0">
              <a:latin typeface="Exo 2" panose="020B0604020202020204" charset="0"/>
              <a:cs typeface="Times New Roman" panose="02020603050405020304" pitchFamily="18" charset="0"/>
            </a:endParaRPr>
          </a:p>
          <a:p>
            <a:pPr algn="ctr"/>
            <a:r>
              <a:rPr lang="vi-VN" b="1" dirty="0">
                <a:latin typeface="Exo 2" panose="020B0604020202020204" charset="0"/>
                <a:cs typeface="Times New Roman" panose="02020603050405020304" pitchFamily="18" charset="0"/>
              </a:rPr>
              <a:t>ACADEMY OF CRYPTOGRAPHY TECHNIQUES</a:t>
            </a:r>
            <a:endParaRPr lang="en-US" b="1" dirty="0">
              <a:latin typeface="Exo 2" panose="020B0604020202020204" charset="0"/>
              <a:cs typeface="Times New Roman" panose="02020603050405020304" pitchFamily="18" charset="0"/>
            </a:endParaRPr>
          </a:p>
        </p:txBody>
      </p:sp>
      <p:pic>
        <p:nvPicPr>
          <p:cNvPr id="1026" name="Picture 2" descr="Vector Logo] Học Viện Kỹ Thuật Mật Mã - ACTVN - Download Định Dạng EPS, SVG  Cho AI, Corel » Hải Triều">
            <a:extLst>
              <a:ext uri="{FF2B5EF4-FFF2-40B4-BE49-F238E27FC236}">
                <a16:creationId xmlns:a16="http://schemas.microsoft.com/office/drawing/2014/main" id="{E5036808-432A-612E-59E5-32B9BD803D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0522" y="69532"/>
            <a:ext cx="1277007" cy="127268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089DE6D6-DE12-25F6-0CEB-DA0B6577417E}"/>
              </a:ext>
            </a:extLst>
          </p:cNvPr>
          <p:cNvSpPr txBox="1"/>
          <p:nvPr/>
        </p:nvSpPr>
        <p:spPr>
          <a:xfrm>
            <a:off x="574765" y="1452888"/>
            <a:ext cx="8155958" cy="400110"/>
          </a:xfrm>
          <a:prstGeom prst="rect">
            <a:avLst/>
          </a:prstGeom>
          <a:noFill/>
        </p:spPr>
        <p:txBody>
          <a:bodyPr wrap="square" rtlCol="0">
            <a:spAutoFit/>
          </a:bodyPr>
          <a:lstStyle/>
          <a:p>
            <a:pPr marL="285750" indent="-285750">
              <a:buFont typeface="Wingdings" panose="05000000000000000000" pitchFamily="2" charset="2"/>
              <a:buChar char="Ø"/>
            </a:pPr>
            <a:r>
              <a:rPr lang="vi-VN" sz="2000" dirty="0">
                <a:latin typeface="+mj-lt"/>
              </a:rPr>
              <a:t>Hệ thống nhận dạng khuôn mặt gồm</a:t>
            </a:r>
            <a:endParaRPr lang="en-US" sz="2000" dirty="0">
              <a:latin typeface="+mj-lt"/>
            </a:endParaRPr>
          </a:p>
        </p:txBody>
      </p:sp>
      <p:sp>
        <p:nvSpPr>
          <p:cNvPr id="21" name="Oval 20">
            <a:extLst>
              <a:ext uri="{FF2B5EF4-FFF2-40B4-BE49-F238E27FC236}">
                <a16:creationId xmlns:a16="http://schemas.microsoft.com/office/drawing/2014/main" id="{0BACE44B-5259-6580-3674-415AE23333B0}"/>
              </a:ext>
            </a:extLst>
          </p:cNvPr>
          <p:cNvSpPr/>
          <p:nvPr/>
        </p:nvSpPr>
        <p:spPr>
          <a:xfrm>
            <a:off x="8040701" y="4673890"/>
            <a:ext cx="982951" cy="45902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Slide Number Placeholder 3">
            <a:extLst>
              <a:ext uri="{FF2B5EF4-FFF2-40B4-BE49-F238E27FC236}">
                <a16:creationId xmlns:a16="http://schemas.microsoft.com/office/drawing/2014/main" id="{179413AB-47C7-7F5A-CDD8-8AFC5910131C}"/>
              </a:ext>
            </a:extLst>
          </p:cNvPr>
          <p:cNvSpPr txBox="1">
            <a:spLocks/>
          </p:cNvSpPr>
          <p:nvPr/>
        </p:nvSpPr>
        <p:spPr>
          <a:xfrm>
            <a:off x="8076082" y="4684471"/>
            <a:ext cx="1052052" cy="50165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vi-VN" sz="1800" b="1" dirty="0">
                <a:latin typeface="Times New Roman" panose="02020603050405020304" pitchFamily="18" charset="0"/>
                <a:cs typeface="Times New Roman" panose="02020603050405020304" pitchFamily="18" charset="0"/>
              </a:rPr>
              <a:t>Page </a:t>
            </a:r>
            <a:fld id="{2056E236-50D7-4963-88A9-107A4C67BF7F}" type="slidenum">
              <a:rPr lang="en-US" sz="1800" b="1" smtClean="0">
                <a:latin typeface="Times New Roman" panose="02020603050405020304" pitchFamily="18" charset="0"/>
                <a:cs typeface="Times New Roman" panose="02020603050405020304" pitchFamily="18" charset="0"/>
              </a:rPr>
              <a:pPr/>
              <a:t>10</a:t>
            </a:fld>
            <a:endParaRPr lang="en-US" sz="1800" b="1" dirty="0">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AAE90582-82B0-C642-A956-1FFAD4DBD3F1}"/>
              </a:ext>
            </a:extLst>
          </p:cNvPr>
          <p:cNvSpPr txBox="1"/>
          <p:nvPr/>
        </p:nvSpPr>
        <p:spPr>
          <a:xfrm>
            <a:off x="491889" y="953906"/>
            <a:ext cx="8321711" cy="400110"/>
          </a:xfrm>
          <a:prstGeom prst="rect">
            <a:avLst/>
          </a:prstGeom>
          <a:noFill/>
        </p:spPr>
        <p:txBody>
          <a:bodyPr wrap="square" rtlCol="0">
            <a:spAutoFit/>
          </a:bodyPr>
          <a:lstStyle/>
          <a:p>
            <a:pPr algn="ctr"/>
            <a:r>
              <a:rPr lang="vi-VN" sz="2000" b="1" dirty="0">
                <a:latin typeface="+mj-lt"/>
              </a:rPr>
              <a:t>Thuật toán nhận dạng khuôn mặt- Hệ thống nhận dạng khuôn mặt(1)</a:t>
            </a:r>
            <a:endParaRPr lang="en-US" sz="2000" b="1" dirty="0">
              <a:latin typeface="+mj-lt"/>
            </a:endParaRPr>
          </a:p>
        </p:txBody>
      </p:sp>
      <p:pic>
        <p:nvPicPr>
          <p:cNvPr id="3" name="Picture 2">
            <a:extLst>
              <a:ext uri="{FF2B5EF4-FFF2-40B4-BE49-F238E27FC236}">
                <a16:creationId xmlns:a16="http://schemas.microsoft.com/office/drawing/2014/main" id="{4B601F61-F25F-B03C-66C1-18AFF128D4DD}"/>
              </a:ext>
            </a:extLst>
          </p:cNvPr>
          <p:cNvPicPr>
            <a:picLocks noChangeAspect="1"/>
          </p:cNvPicPr>
          <p:nvPr/>
        </p:nvPicPr>
        <p:blipFill>
          <a:blip r:embed="rId3"/>
          <a:stretch>
            <a:fillRect/>
          </a:stretch>
        </p:blipFill>
        <p:spPr>
          <a:xfrm>
            <a:off x="1183908" y="1951870"/>
            <a:ext cx="6507805" cy="2789059"/>
          </a:xfrm>
          <a:prstGeom prst="rect">
            <a:avLst/>
          </a:prstGeom>
        </p:spPr>
      </p:pic>
      <p:sp>
        <p:nvSpPr>
          <p:cNvPr id="10" name="TextBox 9">
            <a:extLst>
              <a:ext uri="{FF2B5EF4-FFF2-40B4-BE49-F238E27FC236}">
                <a16:creationId xmlns:a16="http://schemas.microsoft.com/office/drawing/2014/main" id="{9F6F0114-6BB8-FF33-5614-DC49C8E08383}"/>
              </a:ext>
            </a:extLst>
          </p:cNvPr>
          <p:cNvSpPr txBox="1"/>
          <p:nvPr/>
        </p:nvSpPr>
        <p:spPr>
          <a:xfrm>
            <a:off x="1183908" y="-72338"/>
            <a:ext cx="8230058" cy="1015663"/>
          </a:xfrm>
          <a:prstGeom prst="rect">
            <a:avLst/>
          </a:prstGeom>
          <a:noFill/>
        </p:spPr>
        <p:txBody>
          <a:bodyPr wrap="square" rtlCol="0">
            <a:spAutoFit/>
          </a:bodyPr>
          <a:lstStyle/>
          <a:p>
            <a:pPr algn="ctr"/>
            <a:r>
              <a:rPr lang="vi-VN" sz="3000" b="1" dirty="0">
                <a:latin typeface="Exo 2" panose="020B0604020202020204" charset="0"/>
              </a:rPr>
              <a:t>Giới thiệu thuật toán học máy và </a:t>
            </a:r>
          </a:p>
          <a:p>
            <a:pPr algn="ctr"/>
            <a:r>
              <a:rPr lang="vi-VN" sz="3000" b="1" dirty="0">
                <a:latin typeface="Exo 2" panose="020B0604020202020204" charset="0"/>
              </a:rPr>
              <a:t>nhận dạng khuôn mặt</a:t>
            </a:r>
            <a:r>
              <a:rPr lang="en-US" sz="3000" b="1" dirty="0">
                <a:latin typeface="Exo 2" panose="020B0604020202020204" charset="0"/>
              </a:rPr>
              <a:t>(</a:t>
            </a:r>
            <a:r>
              <a:rPr lang="vi-VN" sz="3000" b="1" dirty="0">
                <a:latin typeface="Exo 2" panose="020B0604020202020204" charset="0"/>
              </a:rPr>
              <a:t>3</a:t>
            </a:r>
            <a:r>
              <a:rPr lang="en-US" sz="3000" b="1" dirty="0">
                <a:latin typeface="Exo 2" panose="020B0604020202020204" charset="0"/>
              </a:rPr>
              <a:t>)</a:t>
            </a:r>
          </a:p>
        </p:txBody>
      </p:sp>
      <p:sp>
        <p:nvSpPr>
          <p:cNvPr id="13" name="Google Shape;192;p36">
            <a:extLst>
              <a:ext uri="{FF2B5EF4-FFF2-40B4-BE49-F238E27FC236}">
                <a16:creationId xmlns:a16="http://schemas.microsoft.com/office/drawing/2014/main" id="{0241F27C-241B-7379-419E-CB7B1C3337A6}"/>
              </a:ext>
            </a:extLst>
          </p:cNvPr>
          <p:cNvSpPr txBox="1">
            <a:spLocks/>
          </p:cNvSpPr>
          <p:nvPr/>
        </p:nvSpPr>
        <p:spPr>
          <a:xfrm flipH="1">
            <a:off x="32603" y="-128462"/>
            <a:ext cx="1747037" cy="995894"/>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lvl="1"/>
            <a:r>
              <a:rPr lang="vi-VN" sz="7200" b="1" dirty="0">
                <a:latin typeface="Exo 2" panose="020B0604020202020204" charset="0"/>
              </a:rPr>
              <a:t>2.2.</a:t>
            </a:r>
            <a:r>
              <a:rPr lang="vi-VN" sz="8000" b="1" dirty="0">
                <a:latin typeface="Exo 2" panose="020B0604020202020204" charset="0"/>
              </a:rPr>
              <a:t> </a:t>
            </a:r>
            <a:endParaRPr lang="en" sz="3200" b="1" dirty="0">
              <a:latin typeface="Exo 2" panose="020B0604020202020204" charset="0"/>
            </a:endParaRPr>
          </a:p>
        </p:txBody>
      </p:sp>
      <p:cxnSp>
        <p:nvCxnSpPr>
          <p:cNvPr id="14" name="Google Shape;194;p36">
            <a:extLst>
              <a:ext uri="{FF2B5EF4-FFF2-40B4-BE49-F238E27FC236}">
                <a16:creationId xmlns:a16="http://schemas.microsoft.com/office/drawing/2014/main" id="{D48961E6-644E-7D85-C7E0-AA948E11E510}"/>
              </a:ext>
            </a:extLst>
          </p:cNvPr>
          <p:cNvCxnSpPr>
            <a:cxnSpLocks/>
          </p:cNvCxnSpPr>
          <p:nvPr/>
        </p:nvCxnSpPr>
        <p:spPr>
          <a:xfrm>
            <a:off x="91440" y="867432"/>
            <a:ext cx="8961120" cy="0"/>
          </a:xfrm>
          <a:prstGeom prst="straightConnector1">
            <a:avLst/>
          </a:prstGeom>
          <a:noFill/>
          <a:ln w="19050" cap="flat" cmpd="sng">
            <a:solidFill>
              <a:srgbClr val="434343"/>
            </a:solidFill>
            <a:prstDash val="solid"/>
            <a:round/>
            <a:headEnd type="none" w="med" len="med"/>
            <a:tailEnd type="none" w="med" len="med"/>
          </a:ln>
        </p:spPr>
      </p:cxnSp>
      <p:sp>
        <p:nvSpPr>
          <p:cNvPr id="15" name="Google Shape;190;p36">
            <a:hlinkClick r:id="rId4" action="ppaction://hlinksldjump"/>
            <a:extLst>
              <a:ext uri="{FF2B5EF4-FFF2-40B4-BE49-F238E27FC236}">
                <a16:creationId xmlns:a16="http://schemas.microsoft.com/office/drawing/2014/main" id="{7B370153-295A-7499-D441-9F255F90ADDD}"/>
              </a:ext>
            </a:extLst>
          </p:cNvPr>
          <p:cNvSpPr/>
          <p:nvPr/>
        </p:nvSpPr>
        <p:spPr>
          <a:xfrm>
            <a:off x="8398462" y="128936"/>
            <a:ext cx="620100" cy="617400"/>
          </a:xfrm>
          <a:prstGeom prst="snip2DiagRect">
            <a:avLst>
              <a:gd name="adj1" fmla="val 0"/>
              <a:gd name="adj2" fmla="val 16667"/>
            </a:avLst>
          </a:prstGeom>
          <a:solidFill>
            <a:schemeClr val="accent1"/>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7" name="Picture 2" descr="Face Recognition Icon - Download Face Recognition Icon 7792 | Noun Project">
            <a:extLst>
              <a:ext uri="{FF2B5EF4-FFF2-40B4-BE49-F238E27FC236}">
                <a16:creationId xmlns:a16="http://schemas.microsoft.com/office/drawing/2014/main" id="{1F35FE1E-CD01-AEEF-2508-F10F4DCFB9A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06253" y="128937"/>
            <a:ext cx="617399" cy="6173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4243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childTnLst>
                                </p:cTn>
                              </p:par>
                            </p:childTnLst>
                          </p:cTn>
                        </p:par>
                        <p:par>
                          <p:cTn id="8" fill="hold">
                            <p:stCondLst>
                              <p:cond delay="1000"/>
                            </p:stCondLst>
                            <p:childTnLst>
                              <p:par>
                                <p:cTn id="9" presetID="2" presetClass="entr" presetSubtype="8" fill="hold" nodeType="after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1000"/>
                                        <p:tgtEl>
                                          <p:spTgt spid="14"/>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089DE6D6-DE12-25F6-0CEB-DA0B6577417E}"/>
              </a:ext>
            </a:extLst>
          </p:cNvPr>
          <p:cNvSpPr txBox="1"/>
          <p:nvPr/>
        </p:nvSpPr>
        <p:spPr>
          <a:xfrm>
            <a:off x="409013" y="1365555"/>
            <a:ext cx="8321711" cy="1631216"/>
          </a:xfrm>
          <a:prstGeom prst="rect">
            <a:avLst/>
          </a:prstGeom>
          <a:noFill/>
        </p:spPr>
        <p:txBody>
          <a:bodyPr wrap="square" rtlCol="0">
            <a:spAutoFit/>
          </a:bodyPr>
          <a:lstStyle/>
          <a:p>
            <a:r>
              <a:rPr lang="vi-VN" sz="2000" b="1" dirty="0">
                <a:latin typeface="+mj-lt"/>
              </a:rPr>
              <a:t>Phát hiện khuôn mặt trong hình dùng HAAR CASCADES</a:t>
            </a:r>
            <a:r>
              <a:rPr lang="vi-VN" sz="2000" dirty="0">
                <a:latin typeface="+mj-lt"/>
              </a:rPr>
              <a:t>(phân tầng HAAR)</a:t>
            </a:r>
          </a:p>
          <a:p>
            <a:pPr marL="285750" lvl="2" indent="-285750">
              <a:buFont typeface="Wingdings" panose="05000000000000000000" pitchFamily="2" charset="2"/>
              <a:buChar char="Ø"/>
            </a:pPr>
            <a:r>
              <a:rPr lang="vi-VN" sz="2000" dirty="0">
                <a:latin typeface="+mj-lt"/>
              </a:rPr>
              <a:t>HAAR CASCADES </a:t>
            </a:r>
            <a:r>
              <a:rPr lang="vi-VN" sz="2000" dirty="0">
                <a:effectLst/>
                <a:latin typeface="+mj-lt"/>
                <a:ea typeface="Calibri" panose="020F0502020204030204" pitchFamily="34" charset="0"/>
              </a:rPr>
              <a:t>là một cách tiếp cận máy học trong đó một chức năng tầng được đào tạo từ rất nhiều (hình ảnh khuôn mặt) và hình ảnh tiêu cực (hình ảnh không có khuôn mặt) </a:t>
            </a:r>
            <a:endParaRPr lang="en-US" sz="2000" dirty="0">
              <a:latin typeface="+mj-lt"/>
            </a:endParaRPr>
          </a:p>
        </p:txBody>
      </p:sp>
      <p:sp>
        <p:nvSpPr>
          <p:cNvPr id="21" name="Oval 20">
            <a:extLst>
              <a:ext uri="{FF2B5EF4-FFF2-40B4-BE49-F238E27FC236}">
                <a16:creationId xmlns:a16="http://schemas.microsoft.com/office/drawing/2014/main" id="{0BACE44B-5259-6580-3674-415AE23333B0}"/>
              </a:ext>
            </a:extLst>
          </p:cNvPr>
          <p:cNvSpPr/>
          <p:nvPr/>
        </p:nvSpPr>
        <p:spPr>
          <a:xfrm>
            <a:off x="8040701" y="4673890"/>
            <a:ext cx="982951" cy="45902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Slide Number Placeholder 3">
            <a:extLst>
              <a:ext uri="{FF2B5EF4-FFF2-40B4-BE49-F238E27FC236}">
                <a16:creationId xmlns:a16="http://schemas.microsoft.com/office/drawing/2014/main" id="{179413AB-47C7-7F5A-CDD8-8AFC5910131C}"/>
              </a:ext>
            </a:extLst>
          </p:cNvPr>
          <p:cNvSpPr txBox="1">
            <a:spLocks/>
          </p:cNvSpPr>
          <p:nvPr/>
        </p:nvSpPr>
        <p:spPr>
          <a:xfrm>
            <a:off x="8076082" y="4684471"/>
            <a:ext cx="1052052" cy="50165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vi-VN" sz="1800" b="1" dirty="0">
                <a:latin typeface="Times New Roman" panose="02020603050405020304" pitchFamily="18" charset="0"/>
                <a:cs typeface="Times New Roman" panose="02020603050405020304" pitchFamily="18" charset="0"/>
              </a:rPr>
              <a:t>Page </a:t>
            </a:r>
            <a:fld id="{2056E236-50D7-4963-88A9-107A4C67BF7F}" type="slidenum">
              <a:rPr lang="en-US" sz="1800" b="1" smtClean="0">
                <a:latin typeface="Times New Roman" panose="02020603050405020304" pitchFamily="18" charset="0"/>
                <a:cs typeface="Times New Roman" panose="02020603050405020304" pitchFamily="18" charset="0"/>
              </a:rPr>
              <a:pPr/>
              <a:t>11</a:t>
            </a:fld>
            <a:endParaRPr lang="en-US" sz="1800" b="1" dirty="0">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AAE90582-82B0-C642-A956-1FFAD4DBD3F1}"/>
              </a:ext>
            </a:extLst>
          </p:cNvPr>
          <p:cNvSpPr txBox="1"/>
          <p:nvPr/>
        </p:nvSpPr>
        <p:spPr>
          <a:xfrm>
            <a:off x="409013" y="936329"/>
            <a:ext cx="8321711" cy="400110"/>
          </a:xfrm>
          <a:prstGeom prst="rect">
            <a:avLst/>
          </a:prstGeom>
          <a:noFill/>
        </p:spPr>
        <p:txBody>
          <a:bodyPr wrap="square" rtlCol="0">
            <a:spAutoFit/>
          </a:bodyPr>
          <a:lstStyle/>
          <a:p>
            <a:pPr algn="ctr"/>
            <a:r>
              <a:rPr lang="vi-VN" sz="2000" b="1" dirty="0">
                <a:latin typeface="+mj-lt"/>
              </a:rPr>
              <a:t>Thuật toán nhận dạng khuôn mặt- Hệ thống nhận dạng khuôn mặt(2)</a:t>
            </a:r>
            <a:endParaRPr lang="en-US" sz="2000" b="1" dirty="0">
              <a:latin typeface="+mj-lt"/>
            </a:endParaRPr>
          </a:p>
        </p:txBody>
      </p:sp>
      <p:pic>
        <p:nvPicPr>
          <p:cNvPr id="13" name="Picture 12" descr="A group of people wearing blue shirts&#10;&#10;Description automatically generated with low confidence">
            <a:extLst>
              <a:ext uri="{FF2B5EF4-FFF2-40B4-BE49-F238E27FC236}">
                <a16:creationId xmlns:a16="http://schemas.microsoft.com/office/drawing/2014/main" id="{08C74459-212E-ABA8-1C06-0D74813B92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67814" y="2929467"/>
            <a:ext cx="4804110" cy="2144890"/>
          </a:xfrm>
          <a:prstGeom prst="rect">
            <a:avLst/>
          </a:prstGeom>
        </p:spPr>
      </p:pic>
      <p:sp>
        <p:nvSpPr>
          <p:cNvPr id="14" name="TextBox 13">
            <a:extLst>
              <a:ext uri="{FF2B5EF4-FFF2-40B4-BE49-F238E27FC236}">
                <a16:creationId xmlns:a16="http://schemas.microsoft.com/office/drawing/2014/main" id="{3A5ED5E4-5953-497E-9A42-FA02B18F171F}"/>
              </a:ext>
            </a:extLst>
          </p:cNvPr>
          <p:cNvSpPr txBox="1"/>
          <p:nvPr/>
        </p:nvSpPr>
        <p:spPr>
          <a:xfrm>
            <a:off x="1183908" y="-72338"/>
            <a:ext cx="8230058" cy="1015663"/>
          </a:xfrm>
          <a:prstGeom prst="rect">
            <a:avLst/>
          </a:prstGeom>
          <a:noFill/>
        </p:spPr>
        <p:txBody>
          <a:bodyPr wrap="square" rtlCol="0">
            <a:spAutoFit/>
          </a:bodyPr>
          <a:lstStyle/>
          <a:p>
            <a:pPr algn="ctr"/>
            <a:r>
              <a:rPr lang="vi-VN" sz="3000" b="1" dirty="0">
                <a:latin typeface="Exo 2" panose="020B0604020202020204" charset="0"/>
              </a:rPr>
              <a:t>Giới thiệu thuật toán học máy và </a:t>
            </a:r>
          </a:p>
          <a:p>
            <a:pPr algn="ctr"/>
            <a:r>
              <a:rPr lang="vi-VN" sz="3000" b="1" dirty="0">
                <a:latin typeface="Exo 2" panose="020B0604020202020204" charset="0"/>
              </a:rPr>
              <a:t>nhận dạng khuôn mặt</a:t>
            </a:r>
            <a:r>
              <a:rPr lang="en-US" sz="3000" b="1" dirty="0">
                <a:latin typeface="Exo 2" panose="020B0604020202020204" charset="0"/>
              </a:rPr>
              <a:t>(</a:t>
            </a:r>
            <a:r>
              <a:rPr lang="vi-VN" sz="3000" b="1" dirty="0">
                <a:latin typeface="Exo 2" panose="020B0604020202020204" charset="0"/>
              </a:rPr>
              <a:t>4</a:t>
            </a:r>
            <a:r>
              <a:rPr lang="en-US" sz="3000" b="1" dirty="0">
                <a:latin typeface="Exo 2" panose="020B0604020202020204" charset="0"/>
              </a:rPr>
              <a:t>)</a:t>
            </a:r>
          </a:p>
        </p:txBody>
      </p:sp>
      <p:sp>
        <p:nvSpPr>
          <p:cNvPr id="15" name="Google Shape;192;p36">
            <a:extLst>
              <a:ext uri="{FF2B5EF4-FFF2-40B4-BE49-F238E27FC236}">
                <a16:creationId xmlns:a16="http://schemas.microsoft.com/office/drawing/2014/main" id="{46BBDE09-CA4A-96FD-9B34-594A2684CAA5}"/>
              </a:ext>
            </a:extLst>
          </p:cNvPr>
          <p:cNvSpPr txBox="1">
            <a:spLocks/>
          </p:cNvSpPr>
          <p:nvPr/>
        </p:nvSpPr>
        <p:spPr>
          <a:xfrm flipH="1">
            <a:off x="32603" y="-128462"/>
            <a:ext cx="1747037" cy="995894"/>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lvl="1"/>
            <a:r>
              <a:rPr lang="vi-VN" sz="7200" b="1" dirty="0">
                <a:latin typeface="Exo 2" panose="020B0604020202020204" charset="0"/>
              </a:rPr>
              <a:t>2.2.</a:t>
            </a:r>
            <a:r>
              <a:rPr lang="vi-VN" sz="8000" b="1" dirty="0">
                <a:latin typeface="Exo 2" panose="020B0604020202020204" charset="0"/>
              </a:rPr>
              <a:t> </a:t>
            </a:r>
            <a:endParaRPr lang="en" sz="3200" b="1" dirty="0">
              <a:latin typeface="Exo 2" panose="020B0604020202020204" charset="0"/>
            </a:endParaRPr>
          </a:p>
        </p:txBody>
      </p:sp>
      <p:cxnSp>
        <p:nvCxnSpPr>
          <p:cNvPr id="16" name="Google Shape;194;p36">
            <a:extLst>
              <a:ext uri="{FF2B5EF4-FFF2-40B4-BE49-F238E27FC236}">
                <a16:creationId xmlns:a16="http://schemas.microsoft.com/office/drawing/2014/main" id="{061EC5B1-E137-465F-4F0E-15211EE285ED}"/>
              </a:ext>
            </a:extLst>
          </p:cNvPr>
          <p:cNvCxnSpPr>
            <a:cxnSpLocks/>
          </p:cNvCxnSpPr>
          <p:nvPr/>
        </p:nvCxnSpPr>
        <p:spPr>
          <a:xfrm>
            <a:off x="91440" y="867432"/>
            <a:ext cx="8961120" cy="0"/>
          </a:xfrm>
          <a:prstGeom prst="straightConnector1">
            <a:avLst/>
          </a:prstGeom>
          <a:noFill/>
          <a:ln w="19050" cap="flat" cmpd="sng">
            <a:solidFill>
              <a:srgbClr val="434343"/>
            </a:solidFill>
            <a:prstDash val="solid"/>
            <a:round/>
            <a:headEnd type="none" w="med" len="med"/>
            <a:tailEnd type="none" w="med" len="med"/>
          </a:ln>
        </p:spPr>
      </p:cxnSp>
      <p:sp>
        <p:nvSpPr>
          <p:cNvPr id="17" name="Google Shape;190;p36">
            <a:hlinkClick r:id="rId4" action="ppaction://hlinksldjump"/>
            <a:extLst>
              <a:ext uri="{FF2B5EF4-FFF2-40B4-BE49-F238E27FC236}">
                <a16:creationId xmlns:a16="http://schemas.microsoft.com/office/drawing/2014/main" id="{F348A3EE-4E40-745C-B37A-5F3C729BEB03}"/>
              </a:ext>
            </a:extLst>
          </p:cNvPr>
          <p:cNvSpPr/>
          <p:nvPr/>
        </p:nvSpPr>
        <p:spPr>
          <a:xfrm>
            <a:off x="8398462" y="128936"/>
            <a:ext cx="620100" cy="617400"/>
          </a:xfrm>
          <a:prstGeom prst="snip2DiagRect">
            <a:avLst>
              <a:gd name="adj1" fmla="val 0"/>
              <a:gd name="adj2" fmla="val 16667"/>
            </a:avLst>
          </a:prstGeom>
          <a:solidFill>
            <a:schemeClr val="accent1"/>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8" name="Picture 2" descr="Face Recognition Icon - Download Face Recognition Icon 7792 | Noun Project">
            <a:extLst>
              <a:ext uri="{FF2B5EF4-FFF2-40B4-BE49-F238E27FC236}">
                <a16:creationId xmlns:a16="http://schemas.microsoft.com/office/drawing/2014/main" id="{FA1B65B3-C605-8E4C-1415-064F75BFF20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06253" y="128937"/>
            <a:ext cx="617399" cy="6173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1061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1000"/>
                                        <p:tgtEl>
                                          <p:spTgt spid="15"/>
                                        </p:tgtEl>
                                      </p:cBhvr>
                                    </p:animEffect>
                                  </p:childTnLst>
                                </p:cTn>
                              </p:par>
                            </p:childTnLst>
                          </p:cTn>
                        </p:par>
                        <p:par>
                          <p:cTn id="8" fill="hold">
                            <p:stCondLst>
                              <p:cond delay="1000"/>
                            </p:stCondLst>
                            <p:childTnLst>
                              <p:par>
                                <p:cTn id="9" presetID="2" presetClass="entr" presetSubtype="8" fill="hold" nodeType="after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1000"/>
                                        <p:tgtEl>
                                          <p:spTgt spid="16"/>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089DE6D6-DE12-25F6-0CEB-DA0B6577417E}"/>
              </a:ext>
            </a:extLst>
          </p:cNvPr>
          <p:cNvSpPr txBox="1"/>
          <p:nvPr/>
        </p:nvSpPr>
        <p:spPr>
          <a:xfrm>
            <a:off x="409013" y="1323666"/>
            <a:ext cx="8321711" cy="1631216"/>
          </a:xfrm>
          <a:prstGeom prst="rect">
            <a:avLst/>
          </a:prstGeom>
          <a:noFill/>
        </p:spPr>
        <p:txBody>
          <a:bodyPr wrap="square" rtlCol="0">
            <a:spAutoFit/>
          </a:bodyPr>
          <a:lstStyle/>
          <a:p>
            <a:pPr algn="just"/>
            <a:r>
              <a:rPr lang="vi-VN" sz="2000" b="1" dirty="0">
                <a:latin typeface="Times New Roman" panose="02020603050405020304" pitchFamily="18" charset="0"/>
                <a:cs typeface="Times New Roman" panose="02020603050405020304" pitchFamily="18" charset="0"/>
              </a:rPr>
              <a:t>Nhận dạng khuôn mặt </a:t>
            </a:r>
            <a:r>
              <a:rPr lang="vi-VN" sz="2000" dirty="0">
                <a:latin typeface="Times New Roman" panose="02020603050405020304" pitchFamily="18" charset="0"/>
                <a:cs typeface="Times New Roman" panose="02020603050405020304" pitchFamily="18" charset="0"/>
              </a:rPr>
              <a:t>bằng Opencv thông qua b</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iểu</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đồ</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mẫu</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nhị</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phân</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cục</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bộ</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(LBPH)</a:t>
            </a:r>
            <a:r>
              <a:rPr lang="vi-VN"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rPr>
              <a:t>tóm</a:t>
            </a:r>
            <a:r>
              <a:rPr lang="en-US" sz="2000" dirty="0">
                <a:effectLst/>
                <a:latin typeface="Times New Roman" panose="02020603050405020304" pitchFamily="18" charset="0"/>
                <a:ea typeface="Calibri" panose="020F0502020204030204" pitchFamily="34" charset="0"/>
              </a:rPr>
              <a:t> </a:t>
            </a:r>
            <a:r>
              <a:rPr lang="en-US" sz="2000" dirty="0" err="1">
                <a:effectLst/>
                <a:latin typeface="Times New Roman" panose="02020603050405020304" pitchFamily="18" charset="0"/>
                <a:ea typeface="Calibri" panose="020F0502020204030204" pitchFamily="34" charset="0"/>
              </a:rPr>
              <a:t>tắt</a:t>
            </a:r>
            <a:r>
              <a:rPr lang="en-US" sz="2000" dirty="0">
                <a:effectLst/>
                <a:latin typeface="Times New Roman" panose="02020603050405020304" pitchFamily="18" charset="0"/>
                <a:ea typeface="Calibri" panose="020F0502020204030204" pitchFamily="34" charset="0"/>
              </a:rPr>
              <a:t> </a:t>
            </a:r>
            <a:r>
              <a:rPr lang="en-US" sz="2000" dirty="0" err="1">
                <a:effectLst/>
                <a:latin typeface="Times New Roman" panose="02020603050405020304" pitchFamily="18" charset="0"/>
                <a:ea typeface="Calibri" panose="020F0502020204030204" pitchFamily="34" charset="0"/>
              </a:rPr>
              <a:t>cấu</a:t>
            </a:r>
            <a:r>
              <a:rPr lang="en-US" sz="2000" dirty="0">
                <a:effectLst/>
                <a:latin typeface="Times New Roman" panose="02020603050405020304" pitchFamily="18" charset="0"/>
                <a:ea typeface="Calibri" panose="020F0502020204030204" pitchFamily="34" charset="0"/>
              </a:rPr>
              <a:t> </a:t>
            </a:r>
            <a:r>
              <a:rPr lang="en-US" sz="2000" dirty="0" err="1">
                <a:effectLst/>
                <a:latin typeface="Times New Roman" panose="02020603050405020304" pitchFamily="18" charset="0"/>
                <a:ea typeface="Calibri" panose="020F0502020204030204" pitchFamily="34" charset="0"/>
              </a:rPr>
              <a:t>trúc</a:t>
            </a:r>
            <a:r>
              <a:rPr lang="en-US" sz="2000" dirty="0">
                <a:effectLst/>
                <a:latin typeface="Times New Roman" panose="02020603050405020304" pitchFamily="18" charset="0"/>
                <a:ea typeface="Calibri" panose="020F0502020204030204" pitchFamily="34" charset="0"/>
              </a:rPr>
              <a:t> </a:t>
            </a:r>
            <a:r>
              <a:rPr lang="en-US" sz="2000" dirty="0" err="1">
                <a:effectLst/>
                <a:latin typeface="Times New Roman" panose="02020603050405020304" pitchFamily="18" charset="0"/>
                <a:ea typeface="Calibri" panose="020F0502020204030204" pitchFamily="34" charset="0"/>
              </a:rPr>
              <a:t>cục</a:t>
            </a:r>
            <a:r>
              <a:rPr lang="en-US" sz="2000" dirty="0">
                <a:effectLst/>
                <a:latin typeface="Times New Roman" panose="02020603050405020304" pitchFamily="18" charset="0"/>
                <a:ea typeface="Calibri" panose="020F0502020204030204" pitchFamily="34" charset="0"/>
              </a:rPr>
              <a:t> </a:t>
            </a:r>
            <a:r>
              <a:rPr lang="en-US" sz="2000" dirty="0" err="1">
                <a:effectLst/>
                <a:latin typeface="Times New Roman" panose="02020603050405020304" pitchFamily="18" charset="0"/>
                <a:ea typeface="Calibri" panose="020F0502020204030204" pitchFamily="34" charset="0"/>
              </a:rPr>
              <a:t>bộ</a:t>
            </a:r>
            <a:r>
              <a:rPr lang="en-US" sz="2000" dirty="0">
                <a:effectLst/>
                <a:latin typeface="Times New Roman" panose="02020603050405020304" pitchFamily="18" charset="0"/>
                <a:ea typeface="Calibri" panose="020F0502020204030204" pitchFamily="34" charset="0"/>
              </a:rPr>
              <a:t> </a:t>
            </a:r>
            <a:r>
              <a:rPr lang="en-US" sz="2000" dirty="0" err="1">
                <a:effectLst/>
                <a:latin typeface="Times New Roman" panose="02020603050405020304" pitchFamily="18" charset="0"/>
                <a:ea typeface="Calibri" panose="020F0502020204030204" pitchFamily="34" charset="0"/>
              </a:rPr>
              <a:t>trong</a:t>
            </a:r>
            <a:r>
              <a:rPr lang="en-US" sz="2000" dirty="0">
                <a:effectLst/>
                <a:latin typeface="Times New Roman" panose="02020603050405020304" pitchFamily="18" charset="0"/>
                <a:ea typeface="Calibri" panose="020F0502020204030204" pitchFamily="34" charset="0"/>
              </a:rPr>
              <a:t> </a:t>
            </a:r>
            <a:r>
              <a:rPr lang="en-US" sz="2000" dirty="0" err="1">
                <a:effectLst/>
                <a:latin typeface="Times New Roman" panose="02020603050405020304" pitchFamily="18" charset="0"/>
                <a:ea typeface="Calibri" panose="020F0502020204030204" pitchFamily="34" charset="0"/>
              </a:rPr>
              <a:t>một</a:t>
            </a:r>
            <a:r>
              <a:rPr lang="en-US" sz="2000" dirty="0">
                <a:effectLst/>
                <a:latin typeface="Times New Roman" panose="02020603050405020304" pitchFamily="18" charset="0"/>
                <a:ea typeface="Calibri" panose="020F0502020204030204" pitchFamily="34" charset="0"/>
              </a:rPr>
              <a:t> </a:t>
            </a:r>
            <a:r>
              <a:rPr lang="en-US" sz="2000" dirty="0" err="1">
                <a:effectLst/>
                <a:latin typeface="Times New Roman" panose="02020603050405020304" pitchFamily="18" charset="0"/>
                <a:ea typeface="Calibri" panose="020F0502020204030204" pitchFamily="34" charset="0"/>
              </a:rPr>
              <a:t>hình</a:t>
            </a:r>
            <a:r>
              <a:rPr lang="en-US" sz="2000" dirty="0">
                <a:effectLst/>
                <a:latin typeface="Times New Roman" panose="02020603050405020304" pitchFamily="18" charset="0"/>
                <a:ea typeface="Calibri" panose="020F0502020204030204" pitchFamily="34" charset="0"/>
              </a:rPr>
              <a:t> </a:t>
            </a:r>
            <a:r>
              <a:rPr lang="en-US" sz="2000" dirty="0" err="1">
                <a:effectLst/>
                <a:latin typeface="Times New Roman" panose="02020603050405020304" pitchFamily="18" charset="0"/>
                <a:ea typeface="Calibri" panose="020F0502020204030204" pitchFamily="34" charset="0"/>
              </a:rPr>
              <a:t>ảnh</a:t>
            </a:r>
            <a:r>
              <a:rPr lang="en-US" sz="2000" dirty="0">
                <a:effectLst/>
                <a:latin typeface="Times New Roman" panose="02020603050405020304" pitchFamily="18" charset="0"/>
                <a:ea typeface="Calibri" panose="020F0502020204030204" pitchFamily="34" charset="0"/>
              </a:rPr>
              <a:t> </a:t>
            </a:r>
            <a:r>
              <a:rPr lang="en-US" sz="2000" dirty="0" err="1">
                <a:effectLst/>
                <a:latin typeface="Times New Roman" panose="02020603050405020304" pitchFamily="18" charset="0"/>
                <a:ea typeface="Calibri" panose="020F0502020204030204" pitchFamily="34" charset="0"/>
              </a:rPr>
              <a:t>bằng</a:t>
            </a:r>
            <a:r>
              <a:rPr lang="en-US" sz="2000" dirty="0">
                <a:effectLst/>
                <a:latin typeface="Times New Roman" panose="02020603050405020304" pitchFamily="18" charset="0"/>
                <a:ea typeface="Calibri" panose="020F0502020204030204" pitchFamily="34" charset="0"/>
              </a:rPr>
              <a:t> </a:t>
            </a:r>
            <a:r>
              <a:rPr lang="en-US" sz="2000" dirty="0" err="1">
                <a:effectLst/>
                <a:latin typeface="Times New Roman" panose="02020603050405020304" pitchFamily="18" charset="0"/>
                <a:ea typeface="Calibri" panose="020F0502020204030204" pitchFamily="34" charset="0"/>
              </a:rPr>
              <a:t>cách</a:t>
            </a:r>
            <a:r>
              <a:rPr lang="en-US" sz="2000" dirty="0">
                <a:effectLst/>
                <a:latin typeface="Times New Roman" panose="02020603050405020304" pitchFamily="18" charset="0"/>
                <a:ea typeface="Calibri" panose="020F0502020204030204" pitchFamily="34" charset="0"/>
              </a:rPr>
              <a:t> so </a:t>
            </a:r>
            <a:r>
              <a:rPr lang="en-US" sz="2000" dirty="0" err="1">
                <a:effectLst/>
                <a:latin typeface="Times New Roman" panose="02020603050405020304" pitchFamily="18" charset="0"/>
                <a:ea typeface="Calibri" panose="020F0502020204030204" pitchFamily="34" charset="0"/>
              </a:rPr>
              <a:t>sánh</a:t>
            </a:r>
            <a:r>
              <a:rPr lang="en-US" sz="2000" dirty="0">
                <a:effectLst/>
                <a:latin typeface="Times New Roman" panose="02020603050405020304" pitchFamily="18" charset="0"/>
                <a:ea typeface="Calibri" panose="020F0502020204030204" pitchFamily="34" charset="0"/>
              </a:rPr>
              <a:t> </a:t>
            </a:r>
            <a:r>
              <a:rPr lang="en-US" sz="2000" dirty="0" err="1">
                <a:effectLst/>
                <a:latin typeface="Times New Roman" panose="02020603050405020304" pitchFamily="18" charset="0"/>
                <a:ea typeface="Calibri" panose="020F0502020204030204" pitchFamily="34" charset="0"/>
              </a:rPr>
              <a:t>từng</a:t>
            </a:r>
            <a:r>
              <a:rPr lang="en-US" sz="2000" dirty="0">
                <a:effectLst/>
                <a:latin typeface="Times New Roman" panose="02020603050405020304" pitchFamily="18" charset="0"/>
                <a:ea typeface="Calibri" panose="020F0502020204030204" pitchFamily="34" charset="0"/>
              </a:rPr>
              <a:t> pixel </a:t>
            </a:r>
            <a:r>
              <a:rPr lang="en-US" sz="2000" dirty="0" err="1">
                <a:effectLst/>
                <a:latin typeface="Times New Roman" panose="02020603050405020304" pitchFamily="18" charset="0"/>
                <a:ea typeface="Calibri" panose="020F0502020204030204" pitchFamily="34" charset="0"/>
              </a:rPr>
              <a:t>với</a:t>
            </a:r>
            <a:r>
              <a:rPr lang="en-US" sz="2000" dirty="0">
                <a:effectLst/>
                <a:latin typeface="Times New Roman" panose="02020603050405020304" pitchFamily="18" charset="0"/>
                <a:ea typeface="Calibri" panose="020F0502020204030204" pitchFamily="34" charset="0"/>
              </a:rPr>
              <a:t> </a:t>
            </a:r>
            <a:r>
              <a:rPr lang="en-US" sz="2000" dirty="0" err="1">
                <a:effectLst/>
                <a:latin typeface="Times New Roman" panose="02020603050405020304" pitchFamily="18" charset="0"/>
                <a:ea typeface="Calibri" panose="020F0502020204030204" pitchFamily="34" charset="0"/>
              </a:rPr>
              <a:t>các</a:t>
            </a:r>
            <a:r>
              <a:rPr lang="en-US" sz="2000" dirty="0">
                <a:effectLst/>
                <a:latin typeface="Times New Roman" panose="02020603050405020304" pitchFamily="18" charset="0"/>
                <a:ea typeface="Calibri" panose="020F0502020204030204" pitchFamily="34" charset="0"/>
              </a:rPr>
              <a:t> pixel </a:t>
            </a:r>
            <a:r>
              <a:rPr lang="en-US" sz="2000" dirty="0" err="1">
                <a:effectLst/>
                <a:latin typeface="Times New Roman" panose="02020603050405020304" pitchFamily="18" charset="0"/>
                <a:ea typeface="Calibri" panose="020F0502020204030204" pitchFamily="34" charset="0"/>
              </a:rPr>
              <a:t>lân</a:t>
            </a:r>
            <a:r>
              <a:rPr lang="en-US" sz="2000" dirty="0">
                <a:effectLst/>
                <a:latin typeface="Times New Roman" panose="02020603050405020304" pitchFamily="18" charset="0"/>
                <a:ea typeface="Calibri" panose="020F0502020204030204" pitchFamily="34" charset="0"/>
              </a:rPr>
              <a:t> </a:t>
            </a:r>
            <a:r>
              <a:rPr lang="en-US" sz="2000" dirty="0" err="1">
                <a:effectLst/>
                <a:latin typeface="Times New Roman" panose="02020603050405020304" pitchFamily="18" charset="0"/>
                <a:ea typeface="Calibri" panose="020F0502020204030204" pitchFamily="34" charset="0"/>
              </a:rPr>
              <a:t>cận</a:t>
            </a:r>
            <a:r>
              <a:rPr lang="en-US" sz="2000" dirty="0">
                <a:effectLst/>
                <a:latin typeface="Times New Roman" panose="02020603050405020304" pitchFamily="18" charset="0"/>
                <a:ea typeface="Calibri" panose="020F0502020204030204" pitchFamily="34" charset="0"/>
              </a:rPr>
              <a:t> </a:t>
            </a:r>
            <a:r>
              <a:rPr lang="en-US" sz="2000" dirty="0" err="1">
                <a:effectLst/>
                <a:latin typeface="Times New Roman" panose="02020603050405020304" pitchFamily="18" charset="0"/>
                <a:ea typeface="Calibri" panose="020F0502020204030204" pitchFamily="34" charset="0"/>
              </a:rPr>
              <a:t>của</a:t>
            </a:r>
            <a:r>
              <a:rPr lang="en-US" sz="2000" dirty="0">
                <a:effectLst/>
                <a:latin typeface="Times New Roman" panose="02020603050405020304" pitchFamily="18" charset="0"/>
                <a:ea typeface="Calibri" panose="020F0502020204030204" pitchFamily="34" charset="0"/>
              </a:rPr>
              <a:t> </a:t>
            </a:r>
            <a:r>
              <a:rPr lang="en-US" sz="2000" dirty="0" err="1">
                <a:effectLst/>
                <a:latin typeface="Times New Roman" panose="02020603050405020304" pitchFamily="18" charset="0"/>
                <a:ea typeface="Calibri" panose="020F0502020204030204" pitchFamily="34" charset="0"/>
              </a:rPr>
              <a:t>nó</a:t>
            </a:r>
            <a:r>
              <a:rPr lang="en-US" sz="2000" dirty="0">
                <a:effectLst/>
                <a:latin typeface="Times New Roman" panose="02020603050405020304" pitchFamily="18" charset="0"/>
                <a:ea typeface="Calibri" panose="020F0502020204030204" pitchFamily="34" charset="0"/>
              </a:rPr>
              <a:t> </a:t>
            </a:r>
            <a:r>
              <a:rPr lang="en-US" sz="2000" dirty="0" err="1">
                <a:effectLst/>
                <a:latin typeface="Times New Roman" panose="02020603050405020304" pitchFamily="18" charset="0"/>
                <a:ea typeface="Calibri" panose="020F0502020204030204" pitchFamily="34" charset="0"/>
              </a:rPr>
              <a:t>và</a:t>
            </a:r>
            <a:r>
              <a:rPr lang="en-US" sz="2000" dirty="0">
                <a:effectLst/>
                <a:latin typeface="Times New Roman" panose="02020603050405020304" pitchFamily="18" charset="0"/>
                <a:ea typeface="Calibri" panose="020F0502020204030204" pitchFamily="34" charset="0"/>
              </a:rPr>
              <a:t> </a:t>
            </a:r>
            <a:r>
              <a:rPr lang="en-US" sz="2000" dirty="0" err="1">
                <a:effectLst/>
                <a:latin typeface="Times New Roman" panose="02020603050405020304" pitchFamily="18" charset="0"/>
                <a:ea typeface="Calibri" panose="020F0502020204030204" pitchFamily="34" charset="0"/>
              </a:rPr>
              <a:t>kết</a:t>
            </a:r>
            <a:r>
              <a:rPr lang="en-US" sz="2000" dirty="0">
                <a:effectLst/>
                <a:latin typeface="Times New Roman" panose="02020603050405020304" pitchFamily="18" charset="0"/>
                <a:ea typeface="Calibri" panose="020F0502020204030204" pitchFamily="34" charset="0"/>
              </a:rPr>
              <a:t> </a:t>
            </a:r>
            <a:r>
              <a:rPr lang="en-US" sz="2000" dirty="0" err="1">
                <a:effectLst/>
                <a:latin typeface="Times New Roman" panose="02020603050405020304" pitchFamily="18" charset="0"/>
                <a:ea typeface="Calibri" panose="020F0502020204030204" pitchFamily="34" charset="0"/>
              </a:rPr>
              <a:t>quả</a:t>
            </a:r>
            <a:r>
              <a:rPr lang="en-US" sz="2000" dirty="0">
                <a:effectLst/>
                <a:latin typeface="Times New Roman" panose="02020603050405020304" pitchFamily="18" charset="0"/>
                <a:ea typeface="Calibri" panose="020F0502020204030204" pitchFamily="34" charset="0"/>
              </a:rPr>
              <a:t> </a:t>
            </a:r>
            <a:r>
              <a:rPr lang="en-US" sz="2000" dirty="0" err="1">
                <a:effectLst/>
                <a:latin typeface="Times New Roman" panose="02020603050405020304" pitchFamily="18" charset="0"/>
                <a:ea typeface="Calibri" panose="020F0502020204030204" pitchFamily="34" charset="0"/>
              </a:rPr>
              <a:t>được</a:t>
            </a:r>
            <a:r>
              <a:rPr lang="en-US" sz="2000" dirty="0">
                <a:effectLst/>
                <a:latin typeface="Times New Roman" panose="02020603050405020304" pitchFamily="18" charset="0"/>
                <a:ea typeface="Calibri" panose="020F0502020204030204" pitchFamily="34" charset="0"/>
              </a:rPr>
              <a:t> </a:t>
            </a:r>
            <a:r>
              <a:rPr lang="en-US" sz="2000" dirty="0" err="1">
                <a:effectLst/>
                <a:latin typeface="Times New Roman" panose="02020603050405020304" pitchFamily="18" charset="0"/>
                <a:ea typeface="Calibri" panose="020F0502020204030204" pitchFamily="34" charset="0"/>
              </a:rPr>
              <a:t>chuyển</a:t>
            </a:r>
            <a:r>
              <a:rPr lang="en-US" sz="2000" dirty="0">
                <a:effectLst/>
                <a:latin typeface="Times New Roman" panose="02020603050405020304" pitchFamily="18" charset="0"/>
                <a:ea typeface="Calibri" panose="020F0502020204030204" pitchFamily="34" charset="0"/>
              </a:rPr>
              <a:t> </a:t>
            </a:r>
            <a:r>
              <a:rPr lang="en-US" sz="2000" dirty="0" err="1">
                <a:effectLst/>
                <a:latin typeface="Times New Roman" panose="02020603050405020304" pitchFamily="18" charset="0"/>
                <a:ea typeface="Calibri" panose="020F0502020204030204" pitchFamily="34" charset="0"/>
              </a:rPr>
              <a:t>đổi</a:t>
            </a:r>
            <a:r>
              <a:rPr lang="en-US" sz="2000" dirty="0">
                <a:effectLst/>
                <a:latin typeface="Times New Roman" panose="02020603050405020304" pitchFamily="18" charset="0"/>
                <a:ea typeface="Calibri" panose="020F0502020204030204" pitchFamily="34" charset="0"/>
              </a:rPr>
              <a:t> </a:t>
            </a:r>
            <a:r>
              <a:rPr lang="en-US" sz="2000" dirty="0" err="1">
                <a:effectLst/>
                <a:latin typeface="Times New Roman" panose="02020603050405020304" pitchFamily="18" charset="0"/>
                <a:ea typeface="Calibri" panose="020F0502020204030204" pitchFamily="34" charset="0"/>
              </a:rPr>
              <a:t>thành</a:t>
            </a:r>
            <a:r>
              <a:rPr lang="en-US" sz="2000" dirty="0">
                <a:effectLst/>
                <a:latin typeface="Times New Roman" panose="02020603050405020304" pitchFamily="18" charset="0"/>
                <a:ea typeface="Calibri" panose="020F0502020204030204" pitchFamily="34" charset="0"/>
              </a:rPr>
              <a:t> </a:t>
            </a:r>
            <a:r>
              <a:rPr lang="en-US" sz="2000" dirty="0" err="1">
                <a:effectLst/>
                <a:latin typeface="Times New Roman" panose="02020603050405020304" pitchFamily="18" charset="0"/>
                <a:ea typeface="Calibri" panose="020F0502020204030204" pitchFamily="34" charset="0"/>
              </a:rPr>
              <a:t>một</a:t>
            </a:r>
            <a:r>
              <a:rPr lang="en-US" sz="2000" dirty="0">
                <a:effectLst/>
                <a:latin typeface="Times New Roman" panose="02020603050405020304" pitchFamily="18" charset="0"/>
                <a:ea typeface="Calibri" panose="020F0502020204030204" pitchFamily="34" charset="0"/>
              </a:rPr>
              <a:t> </a:t>
            </a:r>
            <a:r>
              <a:rPr lang="en-US" sz="2000" dirty="0" err="1">
                <a:effectLst/>
                <a:latin typeface="Times New Roman" panose="02020603050405020304" pitchFamily="18" charset="0"/>
                <a:ea typeface="Calibri" panose="020F0502020204030204" pitchFamily="34" charset="0"/>
              </a:rPr>
              <a:t>số</a:t>
            </a:r>
            <a:r>
              <a:rPr lang="en-US" sz="2000" dirty="0">
                <a:effectLst/>
                <a:latin typeface="Times New Roman" panose="02020603050405020304" pitchFamily="18" charset="0"/>
                <a:ea typeface="Calibri" panose="020F0502020204030204" pitchFamily="34" charset="0"/>
              </a:rPr>
              <a:t> </a:t>
            </a:r>
            <a:r>
              <a:rPr lang="en-US" sz="2000" dirty="0" err="1">
                <a:effectLst/>
                <a:latin typeface="Times New Roman" panose="02020603050405020304" pitchFamily="18" charset="0"/>
                <a:ea typeface="Calibri" panose="020F0502020204030204" pitchFamily="34" charset="0"/>
              </a:rPr>
              <a:t>nhị</a:t>
            </a:r>
            <a:r>
              <a:rPr lang="en-US" sz="2000" dirty="0">
                <a:effectLst/>
                <a:latin typeface="Times New Roman" panose="02020603050405020304" pitchFamily="18" charset="0"/>
                <a:ea typeface="Calibri" panose="020F0502020204030204" pitchFamily="34" charset="0"/>
              </a:rPr>
              <a:t> </a:t>
            </a:r>
            <a:r>
              <a:rPr lang="en-US" sz="2000" dirty="0" err="1">
                <a:effectLst/>
                <a:latin typeface="Times New Roman" panose="02020603050405020304" pitchFamily="18" charset="0"/>
                <a:ea typeface="Calibri" panose="020F0502020204030204" pitchFamily="34" charset="0"/>
              </a:rPr>
              <a:t>phân</a:t>
            </a:r>
            <a:endParaRPr lang="vi-VN" sz="2000" dirty="0">
              <a:effectLst/>
              <a:latin typeface="Times New Roman" panose="02020603050405020304" pitchFamily="18" charset="0"/>
              <a:ea typeface="Calibri" panose="020F0502020204030204" pitchFamily="34" charset="0"/>
              <a:cs typeface="Times New Roman" panose="02020603050405020304" pitchFamily="18" charset="0"/>
            </a:endParaRPr>
          </a:p>
          <a:p>
            <a:pPr marL="285750" indent="-285750">
              <a:buFont typeface="Wingdings" panose="05000000000000000000" pitchFamily="2" charset="2"/>
              <a:buChar char="Ø"/>
            </a:pP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vi-VN" sz="2000" dirty="0">
                <a:effectLst/>
                <a:latin typeface="Times New Roman" panose="02020603050405020304" pitchFamily="18" charset="0"/>
                <a:ea typeface="Calibri" panose="020F0502020204030204" pitchFamily="34" charset="0"/>
                <a:cs typeface="Times New Roman" panose="02020603050405020304" pitchFamily="18" charset="0"/>
              </a:rPr>
              <a:t>Nhận dạng khuôn mặt thông qua LBPH không bị ảnh hưởng bởi ảnh sáng</a:t>
            </a:r>
            <a:endParaRPr lang="en-US" sz="2000" dirty="0">
              <a:latin typeface="Times New Roman" panose="02020603050405020304" pitchFamily="18" charset="0"/>
              <a:cs typeface="Times New Roman" panose="02020603050405020304" pitchFamily="18" charset="0"/>
            </a:endParaRPr>
          </a:p>
        </p:txBody>
      </p:sp>
      <p:sp>
        <p:nvSpPr>
          <p:cNvPr id="21" name="Oval 20">
            <a:extLst>
              <a:ext uri="{FF2B5EF4-FFF2-40B4-BE49-F238E27FC236}">
                <a16:creationId xmlns:a16="http://schemas.microsoft.com/office/drawing/2014/main" id="{0BACE44B-5259-6580-3674-415AE23333B0}"/>
              </a:ext>
            </a:extLst>
          </p:cNvPr>
          <p:cNvSpPr/>
          <p:nvPr/>
        </p:nvSpPr>
        <p:spPr>
          <a:xfrm>
            <a:off x="8040701" y="4673890"/>
            <a:ext cx="982951" cy="45902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Slide Number Placeholder 3">
            <a:extLst>
              <a:ext uri="{FF2B5EF4-FFF2-40B4-BE49-F238E27FC236}">
                <a16:creationId xmlns:a16="http://schemas.microsoft.com/office/drawing/2014/main" id="{179413AB-47C7-7F5A-CDD8-8AFC5910131C}"/>
              </a:ext>
            </a:extLst>
          </p:cNvPr>
          <p:cNvSpPr txBox="1">
            <a:spLocks/>
          </p:cNvSpPr>
          <p:nvPr/>
        </p:nvSpPr>
        <p:spPr>
          <a:xfrm>
            <a:off x="8076082" y="4684471"/>
            <a:ext cx="1052052" cy="50165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vi-VN" sz="1800" b="1" dirty="0">
                <a:latin typeface="Times New Roman" panose="02020603050405020304" pitchFamily="18" charset="0"/>
                <a:cs typeface="Times New Roman" panose="02020603050405020304" pitchFamily="18" charset="0"/>
              </a:rPr>
              <a:t>Page </a:t>
            </a:r>
            <a:fld id="{2056E236-50D7-4963-88A9-107A4C67BF7F}" type="slidenum">
              <a:rPr lang="en-US" sz="1800" b="1" smtClean="0">
                <a:latin typeface="Times New Roman" panose="02020603050405020304" pitchFamily="18" charset="0"/>
                <a:cs typeface="Times New Roman" panose="02020603050405020304" pitchFamily="18" charset="0"/>
              </a:rPr>
              <a:pPr/>
              <a:t>12</a:t>
            </a:fld>
            <a:endParaRPr lang="en-US" sz="1800" b="1" dirty="0">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D588A0CB-3C38-7D71-8F80-DBF29C310128}"/>
              </a:ext>
            </a:extLst>
          </p:cNvPr>
          <p:cNvSpPr txBox="1"/>
          <p:nvPr/>
        </p:nvSpPr>
        <p:spPr>
          <a:xfrm>
            <a:off x="386801" y="923556"/>
            <a:ext cx="8321711" cy="400110"/>
          </a:xfrm>
          <a:prstGeom prst="rect">
            <a:avLst/>
          </a:prstGeom>
          <a:noFill/>
        </p:spPr>
        <p:txBody>
          <a:bodyPr wrap="square" rtlCol="0">
            <a:spAutoFit/>
          </a:bodyPr>
          <a:lstStyle/>
          <a:p>
            <a:pPr algn="ctr"/>
            <a:r>
              <a:rPr lang="vi-VN" sz="2000" b="1" dirty="0">
                <a:latin typeface="+mj-lt"/>
              </a:rPr>
              <a:t>Thuật toán nhận dạng khuôn mặt- Hệ thống nhận dạng khuôn mặt(3)</a:t>
            </a:r>
            <a:endParaRPr lang="en-US" sz="2000" b="1" dirty="0">
              <a:latin typeface="+mj-lt"/>
            </a:endParaRPr>
          </a:p>
        </p:txBody>
      </p:sp>
      <p:pic>
        <p:nvPicPr>
          <p:cNvPr id="1026" name="Picture 2">
            <a:extLst>
              <a:ext uri="{FF2B5EF4-FFF2-40B4-BE49-F238E27FC236}">
                <a16:creationId xmlns:a16="http://schemas.microsoft.com/office/drawing/2014/main" id="{19449743-CECD-3EFF-5886-8816132452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63755" y="2954882"/>
            <a:ext cx="5016490" cy="2102134"/>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4E6B8D33-63A6-CAD4-C73E-379C11043395}"/>
              </a:ext>
            </a:extLst>
          </p:cNvPr>
          <p:cNvSpPr txBox="1"/>
          <p:nvPr/>
        </p:nvSpPr>
        <p:spPr>
          <a:xfrm>
            <a:off x="1183908" y="-72338"/>
            <a:ext cx="8230058" cy="1015663"/>
          </a:xfrm>
          <a:prstGeom prst="rect">
            <a:avLst/>
          </a:prstGeom>
          <a:noFill/>
        </p:spPr>
        <p:txBody>
          <a:bodyPr wrap="square" rtlCol="0">
            <a:spAutoFit/>
          </a:bodyPr>
          <a:lstStyle/>
          <a:p>
            <a:pPr algn="ctr"/>
            <a:r>
              <a:rPr lang="vi-VN" sz="3000" b="1" dirty="0">
                <a:latin typeface="Exo 2" panose="020B0604020202020204" charset="0"/>
              </a:rPr>
              <a:t>Giới thiệu thuật toán học máy và </a:t>
            </a:r>
          </a:p>
          <a:p>
            <a:pPr algn="ctr"/>
            <a:r>
              <a:rPr lang="vi-VN" sz="3000" b="1" dirty="0">
                <a:latin typeface="Exo 2" panose="020B0604020202020204" charset="0"/>
              </a:rPr>
              <a:t>nhận dạng khuôn mặt</a:t>
            </a:r>
            <a:r>
              <a:rPr lang="en-US" sz="3000" b="1" dirty="0">
                <a:latin typeface="Exo 2" panose="020B0604020202020204" charset="0"/>
              </a:rPr>
              <a:t>(</a:t>
            </a:r>
            <a:r>
              <a:rPr lang="vi-VN" sz="3000" b="1" dirty="0">
                <a:latin typeface="Exo 2" panose="020B0604020202020204" charset="0"/>
              </a:rPr>
              <a:t>5</a:t>
            </a:r>
            <a:r>
              <a:rPr lang="en-US" sz="3000" b="1" dirty="0">
                <a:latin typeface="Exo 2" panose="020B0604020202020204" charset="0"/>
              </a:rPr>
              <a:t>)</a:t>
            </a:r>
          </a:p>
        </p:txBody>
      </p:sp>
      <p:sp>
        <p:nvSpPr>
          <p:cNvPr id="12" name="Google Shape;192;p36">
            <a:extLst>
              <a:ext uri="{FF2B5EF4-FFF2-40B4-BE49-F238E27FC236}">
                <a16:creationId xmlns:a16="http://schemas.microsoft.com/office/drawing/2014/main" id="{3CB683BB-4723-5B5E-9660-A5416965F95E}"/>
              </a:ext>
            </a:extLst>
          </p:cNvPr>
          <p:cNvSpPr txBox="1">
            <a:spLocks/>
          </p:cNvSpPr>
          <p:nvPr/>
        </p:nvSpPr>
        <p:spPr>
          <a:xfrm flipH="1">
            <a:off x="32603" y="-128462"/>
            <a:ext cx="1747037" cy="995894"/>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lvl="1"/>
            <a:r>
              <a:rPr lang="vi-VN" sz="7200" b="1" dirty="0">
                <a:latin typeface="Exo 2" panose="020B0604020202020204" charset="0"/>
              </a:rPr>
              <a:t>2.2.</a:t>
            </a:r>
            <a:r>
              <a:rPr lang="vi-VN" sz="8000" b="1" dirty="0">
                <a:latin typeface="Exo 2" panose="020B0604020202020204" charset="0"/>
              </a:rPr>
              <a:t> </a:t>
            </a:r>
            <a:endParaRPr lang="en" sz="3200" b="1" dirty="0">
              <a:latin typeface="Exo 2" panose="020B0604020202020204" charset="0"/>
            </a:endParaRPr>
          </a:p>
        </p:txBody>
      </p:sp>
      <p:cxnSp>
        <p:nvCxnSpPr>
          <p:cNvPr id="14" name="Google Shape;194;p36">
            <a:extLst>
              <a:ext uri="{FF2B5EF4-FFF2-40B4-BE49-F238E27FC236}">
                <a16:creationId xmlns:a16="http://schemas.microsoft.com/office/drawing/2014/main" id="{716AA7B4-65EB-D5A6-8031-4F5226D0C969}"/>
              </a:ext>
            </a:extLst>
          </p:cNvPr>
          <p:cNvCxnSpPr>
            <a:cxnSpLocks/>
          </p:cNvCxnSpPr>
          <p:nvPr/>
        </p:nvCxnSpPr>
        <p:spPr>
          <a:xfrm>
            <a:off x="91440" y="867432"/>
            <a:ext cx="8961120" cy="0"/>
          </a:xfrm>
          <a:prstGeom prst="straightConnector1">
            <a:avLst/>
          </a:prstGeom>
          <a:noFill/>
          <a:ln w="19050" cap="flat" cmpd="sng">
            <a:solidFill>
              <a:srgbClr val="434343"/>
            </a:solidFill>
            <a:prstDash val="solid"/>
            <a:round/>
            <a:headEnd type="none" w="med" len="med"/>
            <a:tailEnd type="none" w="med" len="med"/>
          </a:ln>
        </p:spPr>
      </p:cxnSp>
      <p:sp>
        <p:nvSpPr>
          <p:cNvPr id="15" name="Google Shape;190;p36">
            <a:hlinkClick r:id="rId4" action="ppaction://hlinksldjump"/>
            <a:extLst>
              <a:ext uri="{FF2B5EF4-FFF2-40B4-BE49-F238E27FC236}">
                <a16:creationId xmlns:a16="http://schemas.microsoft.com/office/drawing/2014/main" id="{526A1D2C-9634-19A5-4CB1-A86D6718AF77}"/>
              </a:ext>
            </a:extLst>
          </p:cNvPr>
          <p:cNvSpPr/>
          <p:nvPr/>
        </p:nvSpPr>
        <p:spPr>
          <a:xfrm>
            <a:off x="8398462" y="128936"/>
            <a:ext cx="620100" cy="617400"/>
          </a:xfrm>
          <a:prstGeom prst="snip2DiagRect">
            <a:avLst>
              <a:gd name="adj1" fmla="val 0"/>
              <a:gd name="adj2" fmla="val 16667"/>
            </a:avLst>
          </a:prstGeom>
          <a:solidFill>
            <a:schemeClr val="accent1"/>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6" name="Picture 2" descr="Face Recognition Icon - Download Face Recognition Icon 7792 | Noun Project">
            <a:extLst>
              <a:ext uri="{FF2B5EF4-FFF2-40B4-BE49-F238E27FC236}">
                <a16:creationId xmlns:a16="http://schemas.microsoft.com/office/drawing/2014/main" id="{45738844-4937-5A22-0F8E-B4E0A6D1D6E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06253" y="128937"/>
            <a:ext cx="617399" cy="6173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19664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childTnLst>
                                </p:cTn>
                              </p:par>
                            </p:childTnLst>
                          </p:cTn>
                        </p:par>
                        <p:par>
                          <p:cTn id="8" fill="hold">
                            <p:stCondLst>
                              <p:cond delay="1000"/>
                            </p:stCondLst>
                            <p:childTnLst>
                              <p:par>
                                <p:cTn id="9" presetID="2" presetClass="entr" presetSubtype="8" fill="hold" nodeType="after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1000"/>
                                        <p:tgtEl>
                                          <p:spTgt spid="14"/>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192;p36">
            <a:extLst>
              <a:ext uri="{FF2B5EF4-FFF2-40B4-BE49-F238E27FC236}">
                <a16:creationId xmlns:a16="http://schemas.microsoft.com/office/drawing/2014/main" id="{CAC8EA04-1D95-B3DA-C16D-0F6E716D0842}"/>
              </a:ext>
            </a:extLst>
          </p:cNvPr>
          <p:cNvSpPr txBox="1">
            <a:spLocks/>
          </p:cNvSpPr>
          <p:nvPr/>
        </p:nvSpPr>
        <p:spPr>
          <a:xfrm flipH="1">
            <a:off x="36069" y="-111529"/>
            <a:ext cx="1891447" cy="995894"/>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lvl="1"/>
            <a:r>
              <a:rPr lang="vi-VN" sz="7200" b="1" dirty="0">
                <a:latin typeface="Exo 2" panose="020B0604020202020204" charset="0"/>
              </a:rPr>
              <a:t>2.3. </a:t>
            </a:r>
            <a:endParaRPr lang="en" sz="2800" b="1" dirty="0">
              <a:latin typeface="Exo 2" panose="020B0604020202020204" charset="0"/>
            </a:endParaRPr>
          </a:p>
        </p:txBody>
      </p:sp>
      <p:sp>
        <p:nvSpPr>
          <p:cNvPr id="10" name="Google Shape;190;p36">
            <a:hlinkClick r:id="rId3" action="ppaction://hlinksldjump"/>
            <a:extLst>
              <a:ext uri="{FF2B5EF4-FFF2-40B4-BE49-F238E27FC236}">
                <a16:creationId xmlns:a16="http://schemas.microsoft.com/office/drawing/2014/main" id="{E4FEA184-94E2-4DEA-9B48-4F979B1F7AC4}"/>
              </a:ext>
            </a:extLst>
          </p:cNvPr>
          <p:cNvSpPr/>
          <p:nvPr/>
        </p:nvSpPr>
        <p:spPr>
          <a:xfrm>
            <a:off x="8394949" y="146909"/>
            <a:ext cx="620100" cy="617400"/>
          </a:xfrm>
          <a:prstGeom prst="snip2DiagRect">
            <a:avLst>
              <a:gd name="adj1" fmla="val 0"/>
              <a:gd name="adj2" fmla="val 16667"/>
            </a:avLst>
          </a:prstGeom>
          <a:solidFill>
            <a:schemeClr val="accent1"/>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7" name="TextBox 16">
            <a:extLst>
              <a:ext uri="{FF2B5EF4-FFF2-40B4-BE49-F238E27FC236}">
                <a16:creationId xmlns:a16="http://schemas.microsoft.com/office/drawing/2014/main" id="{B385A09E-D847-E8AF-7264-728E7A923579}"/>
              </a:ext>
            </a:extLst>
          </p:cNvPr>
          <p:cNvSpPr txBox="1"/>
          <p:nvPr/>
        </p:nvSpPr>
        <p:spPr>
          <a:xfrm>
            <a:off x="1604337" y="159386"/>
            <a:ext cx="7193544" cy="553998"/>
          </a:xfrm>
          <a:prstGeom prst="rect">
            <a:avLst/>
          </a:prstGeom>
          <a:noFill/>
        </p:spPr>
        <p:txBody>
          <a:bodyPr wrap="square" rtlCol="0">
            <a:spAutoFit/>
          </a:bodyPr>
          <a:lstStyle/>
          <a:p>
            <a:pPr algn="ctr"/>
            <a:r>
              <a:rPr lang="vi-VN" sz="3000" b="1" dirty="0">
                <a:latin typeface="Exo 2" panose="020B0604020202020204" charset="0"/>
              </a:rPr>
              <a:t>Giới thiệu về giao thức MQTT</a:t>
            </a:r>
            <a:endParaRPr lang="en-US" sz="3000" b="1" dirty="0">
              <a:latin typeface="Exo 2" panose="020B0604020202020204" charset="0"/>
            </a:endParaRPr>
          </a:p>
        </p:txBody>
      </p:sp>
      <p:sp>
        <p:nvSpPr>
          <p:cNvPr id="19" name="TextBox 18">
            <a:extLst>
              <a:ext uri="{FF2B5EF4-FFF2-40B4-BE49-F238E27FC236}">
                <a16:creationId xmlns:a16="http://schemas.microsoft.com/office/drawing/2014/main" id="{C2353191-B4E1-703B-97F8-D3981FE698C5}"/>
              </a:ext>
            </a:extLst>
          </p:cNvPr>
          <p:cNvSpPr txBox="1"/>
          <p:nvPr/>
        </p:nvSpPr>
        <p:spPr>
          <a:xfrm>
            <a:off x="411144" y="1021481"/>
            <a:ext cx="8321711" cy="1015663"/>
          </a:xfrm>
          <a:prstGeom prst="rect">
            <a:avLst/>
          </a:prstGeom>
          <a:noFill/>
        </p:spPr>
        <p:txBody>
          <a:bodyPr wrap="square" rtlCol="0">
            <a:spAutoFit/>
          </a:bodyPr>
          <a:lstStyle/>
          <a:p>
            <a:pPr marL="285750" indent="-285750">
              <a:buFont typeface="Wingdings" panose="05000000000000000000" pitchFamily="2" charset="2"/>
              <a:buChar char="Ø"/>
            </a:pPr>
            <a:r>
              <a:rPr lang="en-US" sz="2000" dirty="0">
                <a:effectLst/>
                <a:latin typeface="Times New Roman" panose="02020603050405020304" pitchFamily="18" charset="0"/>
                <a:ea typeface="Calibri" panose="020F0502020204030204" pitchFamily="34" charset="0"/>
              </a:rPr>
              <a:t>MQTT (Message Queueing Telemetry Transport) </a:t>
            </a:r>
            <a:r>
              <a:rPr lang="en-US" sz="2000" dirty="0" err="1">
                <a:effectLst/>
                <a:latin typeface="Times New Roman" panose="02020603050405020304" pitchFamily="18" charset="0"/>
                <a:ea typeface="Calibri" panose="020F0502020204030204" pitchFamily="34" charset="0"/>
              </a:rPr>
              <a:t>là</a:t>
            </a:r>
            <a:r>
              <a:rPr lang="en-US" sz="2000" dirty="0">
                <a:effectLst/>
                <a:latin typeface="Times New Roman" panose="02020603050405020304" pitchFamily="18" charset="0"/>
                <a:ea typeface="Calibri" panose="020F0502020204030204" pitchFamily="34" charset="0"/>
              </a:rPr>
              <a:t> </a:t>
            </a:r>
            <a:r>
              <a:rPr lang="en-US" sz="2000" dirty="0" err="1">
                <a:effectLst/>
                <a:latin typeface="Times New Roman" panose="02020603050405020304" pitchFamily="18" charset="0"/>
                <a:ea typeface="Calibri" panose="020F0502020204030204" pitchFamily="34" charset="0"/>
              </a:rPr>
              <a:t>một</a:t>
            </a:r>
            <a:r>
              <a:rPr lang="en-US" sz="2000" dirty="0">
                <a:effectLst/>
                <a:latin typeface="Times New Roman" panose="02020603050405020304" pitchFamily="18" charset="0"/>
                <a:ea typeface="Calibri" panose="020F0502020204030204" pitchFamily="34" charset="0"/>
              </a:rPr>
              <a:t> </a:t>
            </a:r>
            <a:r>
              <a:rPr lang="en-US" sz="2000" dirty="0" err="1">
                <a:effectLst/>
                <a:latin typeface="Times New Roman" panose="02020603050405020304" pitchFamily="18" charset="0"/>
                <a:ea typeface="Calibri" panose="020F0502020204030204" pitchFamily="34" charset="0"/>
              </a:rPr>
              <a:t>giao</a:t>
            </a:r>
            <a:r>
              <a:rPr lang="en-US" sz="2000" dirty="0">
                <a:effectLst/>
                <a:latin typeface="Times New Roman" panose="02020603050405020304" pitchFamily="18" charset="0"/>
                <a:ea typeface="Calibri" panose="020F0502020204030204" pitchFamily="34" charset="0"/>
              </a:rPr>
              <a:t> </a:t>
            </a:r>
            <a:r>
              <a:rPr lang="en-US" sz="2000" dirty="0" err="1">
                <a:effectLst/>
                <a:latin typeface="Times New Roman" panose="02020603050405020304" pitchFamily="18" charset="0"/>
                <a:ea typeface="Calibri" panose="020F0502020204030204" pitchFamily="34" charset="0"/>
              </a:rPr>
              <a:t>thức</a:t>
            </a:r>
            <a:r>
              <a:rPr lang="en-US" sz="2000" dirty="0">
                <a:effectLst/>
                <a:latin typeface="Times New Roman" panose="02020603050405020304" pitchFamily="18" charset="0"/>
                <a:ea typeface="Calibri" panose="020F0502020204030204" pitchFamily="34" charset="0"/>
              </a:rPr>
              <a:t> </a:t>
            </a:r>
            <a:r>
              <a:rPr lang="en-US" sz="2000" dirty="0" err="1">
                <a:effectLst/>
                <a:latin typeface="Times New Roman" panose="02020603050405020304" pitchFamily="18" charset="0"/>
                <a:ea typeface="Calibri" panose="020F0502020204030204" pitchFamily="34" charset="0"/>
              </a:rPr>
              <a:t>mạng</a:t>
            </a:r>
            <a:r>
              <a:rPr lang="en-US" sz="2000" dirty="0">
                <a:effectLst/>
                <a:latin typeface="Times New Roman" panose="02020603050405020304" pitchFamily="18" charset="0"/>
                <a:ea typeface="Calibri" panose="020F0502020204030204" pitchFamily="34" charset="0"/>
              </a:rPr>
              <a:t> </a:t>
            </a:r>
            <a:r>
              <a:rPr lang="en-US" sz="2000" dirty="0" err="1">
                <a:effectLst/>
                <a:latin typeface="Times New Roman" panose="02020603050405020304" pitchFamily="18" charset="0"/>
                <a:ea typeface="Calibri" panose="020F0502020204030204" pitchFamily="34" charset="0"/>
              </a:rPr>
              <a:t>kích</a:t>
            </a:r>
            <a:r>
              <a:rPr lang="en-US" sz="2000" dirty="0">
                <a:effectLst/>
                <a:latin typeface="Times New Roman" panose="02020603050405020304" pitchFamily="18" charset="0"/>
                <a:ea typeface="Calibri" panose="020F0502020204030204" pitchFamily="34" charset="0"/>
              </a:rPr>
              <a:t> </a:t>
            </a:r>
            <a:r>
              <a:rPr lang="en-US" sz="2000" dirty="0" err="1">
                <a:effectLst/>
                <a:latin typeface="Times New Roman" panose="02020603050405020304" pitchFamily="18" charset="0"/>
                <a:ea typeface="Calibri" panose="020F0502020204030204" pitchFamily="34" charset="0"/>
              </a:rPr>
              <a:t>thước</a:t>
            </a:r>
            <a:r>
              <a:rPr lang="en-US" sz="2000" dirty="0">
                <a:effectLst/>
                <a:latin typeface="Times New Roman" panose="02020603050405020304" pitchFamily="18" charset="0"/>
                <a:ea typeface="Calibri" panose="020F0502020204030204" pitchFamily="34" charset="0"/>
              </a:rPr>
              <a:t> </a:t>
            </a:r>
            <a:r>
              <a:rPr lang="en-US" sz="2000" dirty="0" err="1">
                <a:effectLst/>
                <a:latin typeface="Times New Roman" panose="02020603050405020304" pitchFamily="18" charset="0"/>
                <a:ea typeface="Calibri" panose="020F0502020204030204" pitchFamily="34" charset="0"/>
              </a:rPr>
              <a:t>nhỏ</a:t>
            </a:r>
            <a:r>
              <a:rPr lang="en-US" sz="2000" dirty="0">
                <a:effectLst/>
                <a:latin typeface="Times New Roman" panose="02020603050405020304" pitchFamily="18" charset="0"/>
                <a:ea typeface="Calibri" panose="020F0502020204030204" pitchFamily="34" charset="0"/>
              </a:rPr>
              <a:t> (lightweight), </a:t>
            </a:r>
            <a:r>
              <a:rPr lang="en-US" sz="2000" dirty="0" err="1">
                <a:effectLst/>
                <a:latin typeface="Times New Roman" panose="02020603050405020304" pitchFamily="18" charset="0"/>
                <a:ea typeface="Calibri" panose="020F0502020204030204" pitchFamily="34" charset="0"/>
              </a:rPr>
              <a:t>hoạt</a:t>
            </a:r>
            <a:r>
              <a:rPr lang="en-US" sz="2000" dirty="0">
                <a:effectLst/>
                <a:latin typeface="Times New Roman" panose="02020603050405020304" pitchFamily="18" charset="0"/>
                <a:ea typeface="Calibri" panose="020F0502020204030204" pitchFamily="34" charset="0"/>
              </a:rPr>
              <a:t> </a:t>
            </a:r>
            <a:r>
              <a:rPr lang="en-US" sz="2000" dirty="0" err="1">
                <a:effectLst/>
                <a:latin typeface="Times New Roman" panose="02020603050405020304" pitchFamily="18" charset="0"/>
                <a:ea typeface="Calibri" panose="020F0502020204030204" pitchFamily="34" charset="0"/>
              </a:rPr>
              <a:t>động</a:t>
            </a:r>
            <a:r>
              <a:rPr lang="en-US" sz="2000" dirty="0">
                <a:effectLst/>
                <a:latin typeface="Times New Roman" panose="02020603050405020304" pitchFamily="18" charset="0"/>
                <a:ea typeface="Calibri" panose="020F0502020204030204" pitchFamily="34" charset="0"/>
              </a:rPr>
              <a:t> </a:t>
            </a:r>
            <a:r>
              <a:rPr lang="en-US" sz="2000" dirty="0" err="1">
                <a:effectLst/>
                <a:latin typeface="Times New Roman" panose="02020603050405020304" pitchFamily="18" charset="0"/>
                <a:ea typeface="Calibri" panose="020F0502020204030204" pitchFamily="34" charset="0"/>
              </a:rPr>
              <a:t>theo</a:t>
            </a:r>
            <a:r>
              <a:rPr lang="en-US" sz="2000" dirty="0">
                <a:effectLst/>
                <a:latin typeface="Times New Roman" panose="02020603050405020304" pitchFamily="18" charset="0"/>
                <a:ea typeface="Calibri" panose="020F0502020204030204" pitchFamily="34" charset="0"/>
              </a:rPr>
              <a:t> </a:t>
            </a:r>
            <a:r>
              <a:rPr lang="en-US" sz="2000" dirty="0" err="1">
                <a:effectLst/>
                <a:latin typeface="Times New Roman" panose="02020603050405020304" pitchFamily="18" charset="0"/>
                <a:ea typeface="Calibri" panose="020F0502020204030204" pitchFamily="34" charset="0"/>
              </a:rPr>
              <a:t>cơ</a:t>
            </a:r>
            <a:r>
              <a:rPr lang="en-US" sz="2000" dirty="0">
                <a:effectLst/>
                <a:latin typeface="Times New Roman" panose="02020603050405020304" pitchFamily="18" charset="0"/>
                <a:ea typeface="Calibri" panose="020F0502020204030204" pitchFamily="34" charset="0"/>
              </a:rPr>
              <a:t> </a:t>
            </a:r>
            <a:r>
              <a:rPr lang="en-US" sz="2000" dirty="0" err="1">
                <a:effectLst/>
                <a:latin typeface="Times New Roman" panose="02020603050405020304" pitchFamily="18" charset="0"/>
                <a:ea typeface="Calibri" panose="020F0502020204030204" pitchFamily="34" charset="0"/>
              </a:rPr>
              <a:t>chế</a:t>
            </a:r>
            <a:r>
              <a:rPr lang="en-US" sz="2000" dirty="0">
                <a:effectLst/>
                <a:latin typeface="Times New Roman" panose="02020603050405020304" pitchFamily="18" charset="0"/>
                <a:ea typeface="Calibri" panose="020F0502020204030204" pitchFamily="34" charset="0"/>
              </a:rPr>
              <a:t> publish – subscribe</a:t>
            </a:r>
            <a:endParaRPr lang="vi-VN" sz="2000" dirty="0">
              <a:effectLst/>
              <a:latin typeface="Times New Roman" panose="02020603050405020304" pitchFamily="18" charset="0"/>
              <a:ea typeface="Calibri" panose="020F0502020204030204" pitchFamily="34" charset="0"/>
            </a:endParaRPr>
          </a:p>
          <a:p>
            <a:pPr marL="285750" indent="-285750">
              <a:buFont typeface="Wingdings" panose="05000000000000000000" pitchFamily="2" charset="2"/>
              <a:buChar char="Ø"/>
            </a:pPr>
            <a:r>
              <a:rPr lang="en-US" sz="2000" dirty="0">
                <a:effectLst/>
                <a:latin typeface="Times New Roman" panose="02020603050405020304" pitchFamily="18" charset="0"/>
                <a:ea typeface="Calibri" panose="020F0502020204030204" pitchFamily="34" charset="0"/>
              </a:rPr>
              <a:t>Giao </a:t>
            </a:r>
            <a:r>
              <a:rPr lang="en-US" sz="2000" dirty="0" err="1">
                <a:effectLst/>
                <a:latin typeface="Times New Roman" panose="02020603050405020304" pitchFamily="18" charset="0"/>
                <a:ea typeface="Calibri" panose="020F0502020204030204" pitchFamily="34" charset="0"/>
              </a:rPr>
              <a:t>thức</a:t>
            </a:r>
            <a:r>
              <a:rPr lang="en-US" sz="2000" dirty="0">
                <a:effectLst/>
                <a:latin typeface="Times New Roman" panose="02020603050405020304" pitchFamily="18" charset="0"/>
                <a:ea typeface="Calibri" panose="020F0502020204030204" pitchFamily="34" charset="0"/>
              </a:rPr>
              <a:t> </a:t>
            </a:r>
            <a:r>
              <a:rPr lang="en-US" sz="2000" dirty="0" err="1">
                <a:effectLst/>
                <a:latin typeface="Times New Roman" panose="02020603050405020304" pitchFamily="18" charset="0"/>
                <a:ea typeface="Calibri" panose="020F0502020204030204" pitchFamily="34" charset="0"/>
              </a:rPr>
              <a:t>này</a:t>
            </a:r>
            <a:r>
              <a:rPr lang="en-US" sz="2000" dirty="0">
                <a:effectLst/>
                <a:latin typeface="Times New Roman" panose="02020603050405020304" pitchFamily="18" charset="0"/>
                <a:ea typeface="Calibri" panose="020F0502020204030204" pitchFamily="34" charset="0"/>
              </a:rPr>
              <a:t> </a:t>
            </a:r>
            <a:r>
              <a:rPr lang="en-US" sz="2000" dirty="0" err="1">
                <a:effectLst/>
                <a:latin typeface="Times New Roman" panose="02020603050405020304" pitchFamily="18" charset="0"/>
                <a:ea typeface="Calibri" panose="020F0502020204030204" pitchFamily="34" charset="0"/>
              </a:rPr>
              <a:t>hoạt</a:t>
            </a:r>
            <a:r>
              <a:rPr lang="en-US" sz="2000" dirty="0">
                <a:effectLst/>
                <a:latin typeface="Times New Roman" panose="02020603050405020304" pitchFamily="18" charset="0"/>
                <a:ea typeface="Calibri" panose="020F0502020204030204" pitchFamily="34" charset="0"/>
              </a:rPr>
              <a:t> </a:t>
            </a:r>
            <a:r>
              <a:rPr lang="en-US" sz="2000" dirty="0" err="1">
                <a:effectLst/>
                <a:latin typeface="Times New Roman" panose="02020603050405020304" pitchFamily="18" charset="0"/>
                <a:ea typeface="Calibri" panose="020F0502020204030204" pitchFamily="34" charset="0"/>
              </a:rPr>
              <a:t>động</a:t>
            </a:r>
            <a:r>
              <a:rPr lang="en-US" sz="2000" dirty="0">
                <a:effectLst/>
                <a:latin typeface="Times New Roman" panose="02020603050405020304" pitchFamily="18" charset="0"/>
                <a:ea typeface="Calibri" panose="020F0502020204030204" pitchFamily="34" charset="0"/>
              </a:rPr>
              <a:t> </a:t>
            </a:r>
            <a:r>
              <a:rPr lang="en-US" sz="2000" dirty="0" err="1">
                <a:effectLst/>
                <a:latin typeface="Times New Roman" panose="02020603050405020304" pitchFamily="18" charset="0"/>
                <a:ea typeface="Calibri" panose="020F0502020204030204" pitchFamily="34" charset="0"/>
              </a:rPr>
              <a:t>trên</a:t>
            </a:r>
            <a:r>
              <a:rPr lang="en-US" sz="2000" dirty="0">
                <a:effectLst/>
                <a:latin typeface="Times New Roman" panose="02020603050405020304" pitchFamily="18" charset="0"/>
                <a:ea typeface="Calibri" panose="020F0502020204030204" pitchFamily="34" charset="0"/>
              </a:rPr>
              <a:t> </a:t>
            </a:r>
            <a:r>
              <a:rPr lang="en-US" sz="2000" dirty="0" err="1">
                <a:effectLst/>
                <a:latin typeface="Times New Roman" panose="02020603050405020304" pitchFamily="18" charset="0"/>
                <a:ea typeface="Calibri" panose="020F0502020204030204" pitchFamily="34" charset="0"/>
              </a:rPr>
              <a:t>nền</a:t>
            </a:r>
            <a:r>
              <a:rPr lang="en-US" sz="2000" dirty="0">
                <a:effectLst/>
                <a:latin typeface="Times New Roman" panose="02020603050405020304" pitchFamily="18" charset="0"/>
                <a:ea typeface="Calibri" panose="020F0502020204030204" pitchFamily="34" charset="0"/>
              </a:rPr>
              <a:t> </a:t>
            </a:r>
            <a:r>
              <a:rPr lang="en-US" sz="2000" dirty="0" err="1">
                <a:effectLst/>
                <a:latin typeface="Times New Roman" panose="02020603050405020304" pitchFamily="18" charset="0"/>
                <a:ea typeface="Calibri" panose="020F0502020204030204" pitchFamily="34" charset="0"/>
              </a:rPr>
              <a:t>tảng</a:t>
            </a:r>
            <a:r>
              <a:rPr lang="en-US" sz="2000" dirty="0">
                <a:effectLst/>
                <a:latin typeface="Times New Roman" panose="02020603050405020304" pitchFamily="18" charset="0"/>
                <a:ea typeface="Calibri" panose="020F0502020204030204" pitchFamily="34" charset="0"/>
              </a:rPr>
              <a:t> TCP/IP </a:t>
            </a:r>
            <a:endParaRPr lang="en-US" sz="1600" dirty="0"/>
          </a:p>
        </p:txBody>
      </p:sp>
      <p:sp>
        <p:nvSpPr>
          <p:cNvPr id="20" name="Oval 19">
            <a:extLst>
              <a:ext uri="{FF2B5EF4-FFF2-40B4-BE49-F238E27FC236}">
                <a16:creationId xmlns:a16="http://schemas.microsoft.com/office/drawing/2014/main" id="{CCB582BE-AD6C-FFA5-02FA-8BF35C217708}"/>
              </a:ext>
            </a:extLst>
          </p:cNvPr>
          <p:cNvSpPr/>
          <p:nvPr/>
        </p:nvSpPr>
        <p:spPr>
          <a:xfrm>
            <a:off x="8040701" y="4673890"/>
            <a:ext cx="982951" cy="45902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Slide Number Placeholder 3">
            <a:extLst>
              <a:ext uri="{FF2B5EF4-FFF2-40B4-BE49-F238E27FC236}">
                <a16:creationId xmlns:a16="http://schemas.microsoft.com/office/drawing/2014/main" id="{CD1B90B2-1CF4-CECE-0C17-24363E21D006}"/>
              </a:ext>
            </a:extLst>
          </p:cNvPr>
          <p:cNvSpPr txBox="1">
            <a:spLocks/>
          </p:cNvSpPr>
          <p:nvPr/>
        </p:nvSpPr>
        <p:spPr>
          <a:xfrm>
            <a:off x="8076082" y="4684471"/>
            <a:ext cx="1052052" cy="50165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vi-VN" sz="1800" b="1" dirty="0">
                <a:latin typeface="Times New Roman" panose="02020603050405020304" pitchFamily="18" charset="0"/>
                <a:cs typeface="Times New Roman" panose="02020603050405020304" pitchFamily="18" charset="0"/>
              </a:rPr>
              <a:t>Page </a:t>
            </a:r>
            <a:fld id="{2056E236-50D7-4963-88A9-107A4C67BF7F}" type="slidenum">
              <a:rPr lang="en-US" sz="1800" b="1" smtClean="0">
                <a:latin typeface="Times New Roman" panose="02020603050405020304" pitchFamily="18" charset="0"/>
                <a:cs typeface="Times New Roman" panose="02020603050405020304" pitchFamily="18" charset="0"/>
              </a:rPr>
              <a:pPr/>
              <a:t>13</a:t>
            </a:fld>
            <a:endParaRPr lang="en-US" sz="1800" b="1"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D505BB34-A013-3CFB-B091-1C8E3090D75A}"/>
              </a:ext>
            </a:extLst>
          </p:cNvPr>
          <p:cNvPicPr>
            <a:picLocks noChangeAspect="1"/>
          </p:cNvPicPr>
          <p:nvPr/>
        </p:nvPicPr>
        <p:blipFill>
          <a:blip r:embed="rId4"/>
          <a:stretch>
            <a:fillRect/>
          </a:stretch>
        </p:blipFill>
        <p:spPr>
          <a:xfrm>
            <a:off x="1262315" y="2033189"/>
            <a:ext cx="6673904" cy="3072830"/>
          </a:xfrm>
          <a:prstGeom prst="rect">
            <a:avLst/>
          </a:prstGeom>
        </p:spPr>
      </p:pic>
      <p:pic>
        <p:nvPicPr>
          <p:cNvPr id="1028" name="Picture 4" descr="Eclipse-mosquitto - Official Image | Docker Hub">
            <a:extLst>
              <a:ext uri="{FF2B5EF4-FFF2-40B4-BE49-F238E27FC236}">
                <a16:creationId xmlns:a16="http://schemas.microsoft.com/office/drawing/2014/main" id="{90D0C009-160D-E89F-E4B5-C8EF037D98A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52451" y="237043"/>
            <a:ext cx="505097" cy="505097"/>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Google Shape;194;p36">
            <a:extLst>
              <a:ext uri="{FF2B5EF4-FFF2-40B4-BE49-F238E27FC236}">
                <a16:creationId xmlns:a16="http://schemas.microsoft.com/office/drawing/2014/main" id="{1DABD427-8B70-877E-8C4C-3870224A592D}"/>
              </a:ext>
            </a:extLst>
          </p:cNvPr>
          <p:cNvCxnSpPr>
            <a:cxnSpLocks/>
          </p:cNvCxnSpPr>
          <p:nvPr/>
        </p:nvCxnSpPr>
        <p:spPr>
          <a:xfrm>
            <a:off x="91440" y="867432"/>
            <a:ext cx="8961120" cy="0"/>
          </a:xfrm>
          <a:prstGeom prst="straightConnector1">
            <a:avLst/>
          </a:prstGeom>
          <a:noFill/>
          <a:ln w="19050" cap="flat" cmpd="sng">
            <a:solidFill>
              <a:srgbClr val="434343"/>
            </a:solidFill>
            <a:prstDash val="solid"/>
            <a:round/>
            <a:headEnd type="none" w="med" len="med"/>
            <a:tailEnd type="none" w="med" len="med"/>
          </a:ln>
        </p:spPr>
      </p:cxnSp>
    </p:spTree>
    <p:extLst>
      <p:ext uri="{BB962C8B-B14F-4D97-AF65-F5344CB8AC3E}">
        <p14:creationId xmlns:p14="http://schemas.microsoft.com/office/powerpoint/2010/main" val="3374269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childTnLst>
                                </p:cTn>
                              </p:par>
                            </p:childTnLst>
                          </p:cTn>
                        </p:par>
                        <p:par>
                          <p:cTn id="8" fill="hold">
                            <p:stCondLst>
                              <p:cond delay="1000"/>
                            </p:stCondLst>
                            <p:childTnLst>
                              <p:par>
                                <p:cTn id="9" presetID="2" presetClass="entr" presetSubtype="8"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1000"/>
                                        <p:tgtEl>
                                          <p:spTgt spid="11"/>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Google Shape;190;p36">
            <a:hlinkClick r:id="rId3" action="ppaction://hlinksldjump"/>
            <a:extLst>
              <a:ext uri="{FF2B5EF4-FFF2-40B4-BE49-F238E27FC236}">
                <a16:creationId xmlns:a16="http://schemas.microsoft.com/office/drawing/2014/main" id="{E4FEA184-94E2-4DEA-9B48-4F979B1F7AC4}"/>
              </a:ext>
            </a:extLst>
          </p:cNvPr>
          <p:cNvSpPr/>
          <p:nvPr/>
        </p:nvSpPr>
        <p:spPr>
          <a:xfrm>
            <a:off x="8394949" y="157586"/>
            <a:ext cx="620100" cy="617400"/>
          </a:xfrm>
          <a:prstGeom prst="snip2DiagRect">
            <a:avLst>
              <a:gd name="adj1" fmla="val 0"/>
              <a:gd name="adj2" fmla="val 16667"/>
            </a:avLst>
          </a:prstGeom>
          <a:solidFill>
            <a:schemeClr val="accent1"/>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TextBox 16">
            <a:extLst>
              <a:ext uri="{FF2B5EF4-FFF2-40B4-BE49-F238E27FC236}">
                <a16:creationId xmlns:a16="http://schemas.microsoft.com/office/drawing/2014/main" id="{B385A09E-D847-E8AF-7264-728E7A923579}"/>
              </a:ext>
            </a:extLst>
          </p:cNvPr>
          <p:cNvSpPr txBox="1"/>
          <p:nvPr/>
        </p:nvSpPr>
        <p:spPr>
          <a:xfrm>
            <a:off x="1647358" y="151544"/>
            <a:ext cx="6654732" cy="553998"/>
          </a:xfrm>
          <a:prstGeom prst="rect">
            <a:avLst/>
          </a:prstGeom>
          <a:noFill/>
        </p:spPr>
        <p:txBody>
          <a:bodyPr wrap="square" rtlCol="0">
            <a:spAutoFit/>
          </a:bodyPr>
          <a:lstStyle/>
          <a:p>
            <a:pPr algn="ctr"/>
            <a:r>
              <a:rPr lang="vi-VN" sz="3000" b="1" dirty="0">
                <a:latin typeface="Exo 2" panose="020B0604020202020204" charset="0"/>
              </a:rPr>
              <a:t>Giới thiệu về bảo mật SSL/TLS</a:t>
            </a:r>
            <a:endParaRPr lang="en-US" sz="3000" b="1" dirty="0">
              <a:latin typeface="Exo 2" panose="020B0604020202020204" charset="0"/>
            </a:endParaRPr>
          </a:p>
        </p:txBody>
      </p:sp>
      <p:sp>
        <p:nvSpPr>
          <p:cNvPr id="19" name="TextBox 18">
            <a:extLst>
              <a:ext uri="{FF2B5EF4-FFF2-40B4-BE49-F238E27FC236}">
                <a16:creationId xmlns:a16="http://schemas.microsoft.com/office/drawing/2014/main" id="{D607F65C-A224-0DE9-27BF-619C55A61730}"/>
              </a:ext>
            </a:extLst>
          </p:cNvPr>
          <p:cNvSpPr txBox="1"/>
          <p:nvPr/>
        </p:nvSpPr>
        <p:spPr>
          <a:xfrm>
            <a:off x="383288" y="894411"/>
            <a:ext cx="8321711" cy="1015663"/>
          </a:xfrm>
          <a:prstGeom prst="rect">
            <a:avLst/>
          </a:prstGeom>
          <a:noFill/>
        </p:spPr>
        <p:txBody>
          <a:bodyPr wrap="square" rtlCol="0">
            <a:spAutoFit/>
          </a:bodyPr>
          <a:lstStyle/>
          <a:p>
            <a:pPr marL="285750" indent="-285750" algn="just">
              <a:buFont typeface="Wingdings" panose="05000000000000000000" pitchFamily="2" charset="2"/>
              <a:buChar char="Ø"/>
            </a:pPr>
            <a:r>
              <a:rPr lang="en-US" sz="2000" b="1" dirty="0">
                <a:effectLst/>
                <a:latin typeface="Times New Roman" panose="02020603050405020304" pitchFamily="18" charset="0"/>
                <a:ea typeface="Calibri" panose="020F0502020204030204" pitchFamily="34" charset="0"/>
                <a:cs typeface="Times New Roman" panose="02020603050405020304" pitchFamily="18" charset="0"/>
              </a:rPr>
              <a:t>TLS</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tiếng</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Anh: </a:t>
            </a:r>
            <a:r>
              <a:rPr lang="en-US" sz="2000" i="1" dirty="0">
                <a:effectLst/>
                <a:latin typeface="Times New Roman" panose="02020603050405020304" pitchFamily="18" charset="0"/>
                <a:ea typeface="Calibri" panose="020F0502020204030204" pitchFamily="34" charset="0"/>
                <a:cs typeface="Times New Roman" panose="02020603050405020304" pitchFamily="18" charset="0"/>
              </a:rPr>
              <a:t>Transport Layer Security</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Bảo</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mật</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tầng</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giao</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vận</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trước</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đây</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là</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1" dirty="0">
                <a:effectLst/>
                <a:latin typeface="Times New Roman" panose="02020603050405020304" pitchFamily="18" charset="0"/>
                <a:ea typeface="Calibri" panose="020F0502020204030204" pitchFamily="34" charset="0"/>
                <a:cs typeface="Times New Roman" panose="02020603050405020304" pitchFamily="18" charset="0"/>
              </a:rPr>
              <a:t>SSL</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i="1" dirty="0">
                <a:effectLst/>
                <a:latin typeface="Times New Roman" panose="02020603050405020304" pitchFamily="18" charset="0"/>
                <a:ea typeface="Calibri" panose="020F0502020204030204" pitchFamily="34" charset="0"/>
                <a:cs typeface="Times New Roman" panose="02020603050405020304" pitchFamily="18" charset="0"/>
              </a:rPr>
              <a:t>Secure Sockets Layer</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Tầng</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socket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bảo</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mật</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là</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giao</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thức</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mật</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mã</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được</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thiết</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kế</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để</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cung</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cấp</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truyền</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thông</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an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toàn</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qua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một</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mạng</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máy</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effectLst/>
                <a:latin typeface="Times New Roman" panose="02020603050405020304" pitchFamily="18" charset="0"/>
                <a:ea typeface="Calibri" panose="020F0502020204030204" pitchFamily="34" charset="0"/>
                <a:cs typeface="Times New Roman" panose="02020603050405020304" pitchFamily="18" charset="0"/>
              </a:rPr>
              <a:t>tính</a:t>
            </a:r>
            <a:endParaRPr lang="vi-VN" sz="20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20" name="Oval 19">
            <a:extLst>
              <a:ext uri="{FF2B5EF4-FFF2-40B4-BE49-F238E27FC236}">
                <a16:creationId xmlns:a16="http://schemas.microsoft.com/office/drawing/2014/main" id="{7066C9FA-F462-F46E-7E9C-DB964FD8AA60}"/>
              </a:ext>
            </a:extLst>
          </p:cNvPr>
          <p:cNvSpPr/>
          <p:nvPr/>
        </p:nvSpPr>
        <p:spPr>
          <a:xfrm>
            <a:off x="8040701" y="4673890"/>
            <a:ext cx="982951" cy="45902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Slide Number Placeholder 3">
            <a:extLst>
              <a:ext uri="{FF2B5EF4-FFF2-40B4-BE49-F238E27FC236}">
                <a16:creationId xmlns:a16="http://schemas.microsoft.com/office/drawing/2014/main" id="{A438F1DE-2530-366D-9F86-DF5AC5B2AF42}"/>
              </a:ext>
            </a:extLst>
          </p:cNvPr>
          <p:cNvSpPr txBox="1">
            <a:spLocks/>
          </p:cNvSpPr>
          <p:nvPr/>
        </p:nvSpPr>
        <p:spPr>
          <a:xfrm>
            <a:off x="8076082" y="4684471"/>
            <a:ext cx="1052052" cy="50165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vi-VN" sz="1800" b="1" dirty="0">
                <a:latin typeface="Times New Roman" panose="02020603050405020304" pitchFamily="18" charset="0"/>
                <a:cs typeface="Times New Roman" panose="02020603050405020304" pitchFamily="18" charset="0"/>
              </a:rPr>
              <a:t>Page </a:t>
            </a:r>
            <a:fld id="{2056E236-50D7-4963-88A9-107A4C67BF7F}" type="slidenum">
              <a:rPr lang="en-US" sz="1800" b="1" smtClean="0">
                <a:latin typeface="Times New Roman" panose="02020603050405020304" pitchFamily="18" charset="0"/>
                <a:cs typeface="Times New Roman" panose="02020603050405020304" pitchFamily="18" charset="0"/>
              </a:rPr>
              <a:pPr/>
              <a:t>14</a:t>
            </a:fld>
            <a:endParaRPr lang="en-US" sz="1800" b="1" dirty="0">
              <a:latin typeface="Times New Roman" panose="02020603050405020304" pitchFamily="18" charset="0"/>
              <a:cs typeface="Times New Roman" panose="02020603050405020304" pitchFamily="18" charset="0"/>
            </a:endParaRPr>
          </a:p>
        </p:txBody>
      </p:sp>
      <p:pic>
        <p:nvPicPr>
          <p:cNvPr id="6146" name="Picture 2" descr="Defense, shield, ssl, tls icon - Download on Iconfinder">
            <a:extLst>
              <a:ext uri="{FF2B5EF4-FFF2-40B4-BE49-F238E27FC236}">
                <a16:creationId xmlns:a16="http://schemas.microsoft.com/office/drawing/2014/main" id="{FF1E22BC-E7A5-F19D-B82C-FB814301E71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34395" y="184565"/>
            <a:ext cx="541208" cy="541208"/>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E1C4B8E7-70F3-BF2E-52B5-FBD24D858D6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44596" y="2071727"/>
            <a:ext cx="5330607" cy="2920229"/>
          </a:xfrm>
          <a:prstGeom prst="rect">
            <a:avLst/>
          </a:prstGeom>
          <a:noFill/>
          <a:extLst>
            <a:ext uri="{909E8E84-426E-40DD-AFC4-6F175D3DCCD1}">
              <a14:hiddenFill xmlns:a14="http://schemas.microsoft.com/office/drawing/2010/main">
                <a:solidFill>
                  <a:srgbClr val="FFFFFF"/>
                </a:solidFill>
              </a14:hiddenFill>
            </a:ext>
          </a:extLst>
        </p:spPr>
      </p:pic>
      <p:sp>
        <p:nvSpPr>
          <p:cNvPr id="11" name="Google Shape;192;p36">
            <a:extLst>
              <a:ext uri="{FF2B5EF4-FFF2-40B4-BE49-F238E27FC236}">
                <a16:creationId xmlns:a16="http://schemas.microsoft.com/office/drawing/2014/main" id="{C04C8B4C-4C12-796E-E8F7-416C7A37FE52}"/>
              </a:ext>
            </a:extLst>
          </p:cNvPr>
          <p:cNvSpPr txBox="1">
            <a:spLocks/>
          </p:cNvSpPr>
          <p:nvPr/>
        </p:nvSpPr>
        <p:spPr>
          <a:xfrm flipH="1">
            <a:off x="128951" y="-128462"/>
            <a:ext cx="1891447" cy="995894"/>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lvl="1"/>
            <a:r>
              <a:rPr lang="vi-VN" sz="7200" b="1" dirty="0">
                <a:latin typeface="Exo 2" panose="020B0604020202020204" charset="0"/>
              </a:rPr>
              <a:t>2.4. </a:t>
            </a:r>
            <a:endParaRPr lang="en" sz="2800" b="1" dirty="0">
              <a:latin typeface="Exo 2" panose="020B0604020202020204" charset="0"/>
            </a:endParaRPr>
          </a:p>
        </p:txBody>
      </p:sp>
      <p:cxnSp>
        <p:nvCxnSpPr>
          <p:cNvPr id="12" name="Google Shape;194;p36">
            <a:extLst>
              <a:ext uri="{FF2B5EF4-FFF2-40B4-BE49-F238E27FC236}">
                <a16:creationId xmlns:a16="http://schemas.microsoft.com/office/drawing/2014/main" id="{DF1E0184-CD8A-9E75-C273-B1C4955B02BE}"/>
              </a:ext>
            </a:extLst>
          </p:cNvPr>
          <p:cNvCxnSpPr>
            <a:cxnSpLocks/>
          </p:cNvCxnSpPr>
          <p:nvPr/>
        </p:nvCxnSpPr>
        <p:spPr>
          <a:xfrm>
            <a:off x="91440" y="867432"/>
            <a:ext cx="8961120" cy="0"/>
          </a:xfrm>
          <a:prstGeom prst="straightConnector1">
            <a:avLst/>
          </a:prstGeom>
          <a:noFill/>
          <a:ln w="19050" cap="flat" cmpd="sng">
            <a:solidFill>
              <a:srgbClr val="434343"/>
            </a:solidFill>
            <a:prstDash val="solid"/>
            <a:round/>
            <a:headEnd type="none" w="med" len="med"/>
            <a:tailEnd type="none" w="med" len="med"/>
          </a:ln>
        </p:spPr>
      </p:cxnSp>
    </p:spTree>
    <p:extLst>
      <p:ext uri="{BB962C8B-B14F-4D97-AF65-F5344CB8AC3E}">
        <p14:creationId xmlns:p14="http://schemas.microsoft.com/office/powerpoint/2010/main" val="2014061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childTnLst>
                                </p:cTn>
                              </p:par>
                            </p:childTnLst>
                          </p:cTn>
                        </p:par>
                        <p:par>
                          <p:cTn id="8" fill="hold">
                            <p:stCondLst>
                              <p:cond delay="1000"/>
                            </p:stCondLst>
                            <p:childTnLst>
                              <p:par>
                                <p:cTn id="9" presetID="2" presetClass="entr" presetSubtype="8" fill="hold" nodeType="after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1000"/>
                                        <p:tgtEl>
                                          <p:spTgt spid="12"/>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192;p36">
            <a:extLst>
              <a:ext uri="{FF2B5EF4-FFF2-40B4-BE49-F238E27FC236}">
                <a16:creationId xmlns:a16="http://schemas.microsoft.com/office/drawing/2014/main" id="{CAC8EA04-1D95-B3DA-C16D-0F6E716D0842}"/>
              </a:ext>
            </a:extLst>
          </p:cNvPr>
          <p:cNvSpPr txBox="1">
            <a:spLocks/>
          </p:cNvSpPr>
          <p:nvPr/>
        </p:nvSpPr>
        <p:spPr>
          <a:xfrm flipH="1">
            <a:off x="87957" y="-97367"/>
            <a:ext cx="2043848" cy="995894"/>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lvl="1"/>
            <a:r>
              <a:rPr lang="vi-VN" sz="7200" b="1" dirty="0">
                <a:latin typeface="Exo 2" panose="020B0604020202020204" charset="0"/>
              </a:rPr>
              <a:t>2.5. </a:t>
            </a:r>
            <a:endParaRPr lang="en" sz="2800" b="1" dirty="0">
              <a:latin typeface="Exo 2" panose="020B0604020202020204" charset="0"/>
            </a:endParaRPr>
          </a:p>
        </p:txBody>
      </p:sp>
      <p:sp>
        <p:nvSpPr>
          <p:cNvPr id="10" name="Google Shape;190;p36">
            <a:hlinkClick r:id="rId3" action="ppaction://hlinksldjump"/>
            <a:extLst>
              <a:ext uri="{FF2B5EF4-FFF2-40B4-BE49-F238E27FC236}">
                <a16:creationId xmlns:a16="http://schemas.microsoft.com/office/drawing/2014/main" id="{E4FEA184-94E2-4DEA-9B48-4F979B1F7AC4}"/>
              </a:ext>
            </a:extLst>
          </p:cNvPr>
          <p:cNvSpPr/>
          <p:nvPr/>
        </p:nvSpPr>
        <p:spPr>
          <a:xfrm>
            <a:off x="8403552" y="139174"/>
            <a:ext cx="620100" cy="617400"/>
          </a:xfrm>
          <a:prstGeom prst="snip2DiagRect">
            <a:avLst>
              <a:gd name="adj1" fmla="val 0"/>
              <a:gd name="adj2" fmla="val 16667"/>
            </a:avLst>
          </a:prstGeom>
          <a:solidFill>
            <a:schemeClr val="accent1"/>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95;p36">
            <a:extLst>
              <a:ext uri="{FF2B5EF4-FFF2-40B4-BE49-F238E27FC236}">
                <a16:creationId xmlns:a16="http://schemas.microsoft.com/office/drawing/2014/main" id="{04A30E37-5ACD-CB37-F4AF-B7CF1B1BAA8F}"/>
              </a:ext>
            </a:extLst>
          </p:cNvPr>
          <p:cNvGrpSpPr/>
          <p:nvPr/>
        </p:nvGrpSpPr>
        <p:grpSpPr>
          <a:xfrm>
            <a:off x="8542210" y="300455"/>
            <a:ext cx="423413" cy="421569"/>
            <a:chOff x="7703675" y="2541175"/>
            <a:chExt cx="499425" cy="497250"/>
          </a:xfrm>
        </p:grpSpPr>
        <p:sp>
          <p:nvSpPr>
            <p:cNvPr id="12" name="Google Shape;196;p36">
              <a:extLst>
                <a:ext uri="{FF2B5EF4-FFF2-40B4-BE49-F238E27FC236}">
                  <a16:creationId xmlns:a16="http://schemas.microsoft.com/office/drawing/2014/main" id="{45D60226-5FDC-753B-3F2A-9682B7670E12}"/>
                </a:ext>
              </a:extLst>
            </p:cNvPr>
            <p:cNvSpPr/>
            <p:nvPr/>
          </p:nvSpPr>
          <p:spPr>
            <a:xfrm>
              <a:off x="7847475" y="2698600"/>
              <a:ext cx="355625" cy="339825"/>
            </a:xfrm>
            <a:custGeom>
              <a:avLst/>
              <a:gdLst/>
              <a:ahLst/>
              <a:cxnLst/>
              <a:rect l="l" t="t" r="r" b="b"/>
              <a:pathLst>
                <a:path w="14225" h="13593" extrusionOk="0">
                  <a:moveTo>
                    <a:pt x="5439" y="1112"/>
                  </a:moveTo>
                  <a:cubicBezTo>
                    <a:pt x="6380" y="1112"/>
                    <a:pt x="7409" y="1547"/>
                    <a:pt x="8123" y="2262"/>
                  </a:cubicBezTo>
                  <a:cubicBezTo>
                    <a:pt x="9657" y="3726"/>
                    <a:pt x="9657" y="6184"/>
                    <a:pt x="8123" y="7648"/>
                  </a:cubicBezTo>
                  <a:cubicBezTo>
                    <a:pt x="7409" y="8363"/>
                    <a:pt x="6450" y="8799"/>
                    <a:pt x="5439" y="8799"/>
                  </a:cubicBezTo>
                  <a:cubicBezTo>
                    <a:pt x="4428" y="8799"/>
                    <a:pt x="3487" y="8363"/>
                    <a:pt x="2754" y="7648"/>
                  </a:cubicBezTo>
                  <a:cubicBezTo>
                    <a:pt x="1221" y="6184"/>
                    <a:pt x="1221" y="3726"/>
                    <a:pt x="2754" y="2262"/>
                  </a:cubicBezTo>
                  <a:cubicBezTo>
                    <a:pt x="3487" y="1547"/>
                    <a:pt x="4428" y="1112"/>
                    <a:pt x="5439" y="1112"/>
                  </a:cubicBezTo>
                  <a:close/>
                  <a:moveTo>
                    <a:pt x="5430" y="0"/>
                  </a:moveTo>
                  <a:cubicBezTo>
                    <a:pt x="4149" y="0"/>
                    <a:pt x="2859" y="493"/>
                    <a:pt x="1883" y="1478"/>
                  </a:cubicBezTo>
                  <a:cubicBezTo>
                    <a:pt x="0" y="3360"/>
                    <a:pt x="0" y="6550"/>
                    <a:pt x="1883" y="8520"/>
                  </a:cubicBezTo>
                  <a:cubicBezTo>
                    <a:pt x="2824" y="9461"/>
                    <a:pt x="4132" y="9967"/>
                    <a:pt x="5439" y="9967"/>
                  </a:cubicBezTo>
                  <a:cubicBezTo>
                    <a:pt x="6607" y="9967"/>
                    <a:pt x="7618" y="9601"/>
                    <a:pt x="8489" y="8886"/>
                  </a:cubicBezTo>
                  <a:lnTo>
                    <a:pt x="9797" y="10193"/>
                  </a:lnTo>
                  <a:lnTo>
                    <a:pt x="9221" y="10838"/>
                  </a:lnTo>
                  <a:lnTo>
                    <a:pt x="11540" y="13157"/>
                  </a:lnTo>
                  <a:cubicBezTo>
                    <a:pt x="11836" y="13453"/>
                    <a:pt x="12202" y="13592"/>
                    <a:pt x="12551" y="13592"/>
                  </a:cubicBezTo>
                  <a:cubicBezTo>
                    <a:pt x="12987" y="13592"/>
                    <a:pt x="13353" y="13453"/>
                    <a:pt x="13649" y="13157"/>
                  </a:cubicBezTo>
                  <a:cubicBezTo>
                    <a:pt x="14224" y="12581"/>
                    <a:pt x="14224" y="11570"/>
                    <a:pt x="13649" y="10978"/>
                  </a:cubicBezTo>
                  <a:lnTo>
                    <a:pt x="11331" y="8659"/>
                  </a:lnTo>
                  <a:lnTo>
                    <a:pt x="10668" y="9391"/>
                  </a:lnTo>
                  <a:lnTo>
                    <a:pt x="9361" y="8084"/>
                  </a:lnTo>
                  <a:cubicBezTo>
                    <a:pt x="10895" y="6114"/>
                    <a:pt x="10738" y="3221"/>
                    <a:pt x="8925" y="1478"/>
                  </a:cubicBezTo>
                  <a:cubicBezTo>
                    <a:pt x="7984" y="493"/>
                    <a:pt x="6711" y="0"/>
                    <a:pt x="5430"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97;p36">
              <a:extLst>
                <a:ext uri="{FF2B5EF4-FFF2-40B4-BE49-F238E27FC236}">
                  <a16:creationId xmlns:a16="http://schemas.microsoft.com/office/drawing/2014/main" id="{4546F0B7-D100-D04B-21F4-E40B4204F793}"/>
                </a:ext>
              </a:extLst>
            </p:cNvPr>
            <p:cNvSpPr/>
            <p:nvPr/>
          </p:nvSpPr>
          <p:spPr>
            <a:xfrm>
              <a:off x="7703675" y="2659275"/>
              <a:ext cx="323350" cy="87175"/>
            </a:xfrm>
            <a:custGeom>
              <a:avLst/>
              <a:gdLst/>
              <a:ahLst/>
              <a:cxnLst/>
              <a:rect l="l" t="t" r="r" b="b"/>
              <a:pathLst>
                <a:path w="12934" h="3487" extrusionOk="0">
                  <a:moveTo>
                    <a:pt x="1673" y="1151"/>
                  </a:moveTo>
                  <a:cubicBezTo>
                    <a:pt x="2039" y="1151"/>
                    <a:pt x="2266" y="1447"/>
                    <a:pt x="2266" y="1813"/>
                  </a:cubicBezTo>
                  <a:cubicBezTo>
                    <a:pt x="2336" y="2092"/>
                    <a:pt x="1970" y="2388"/>
                    <a:pt x="1673" y="2388"/>
                  </a:cubicBezTo>
                  <a:cubicBezTo>
                    <a:pt x="1307" y="2388"/>
                    <a:pt x="1098" y="2092"/>
                    <a:pt x="1098" y="1813"/>
                  </a:cubicBezTo>
                  <a:cubicBezTo>
                    <a:pt x="1028" y="1447"/>
                    <a:pt x="1395" y="1151"/>
                    <a:pt x="1673" y="1151"/>
                  </a:cubicBezTo>
                  <a:close/>
                  <a:moveTo>
                    <a:pt x="0" y="0"/>
                  </a:moveTo>
                  <a:lnTo>
                    <a:pt x="0" y="3487"/>
                  </a:lnTo>
                  <a:lnTo>
                    <a:pt x="5892" y="3487"/>
                  </a:lnTo>
                  <a:cubicBezTo>
                    <a:pt x="6101" y="3051"/>
                    <a:pt x="6467" y="2615"/>
                    <a:pt x="6833" y="2249"/>
                  </a:cubicBezTo>
                  <a:cubicBezTo>
                    <a:pt x="8001" y="1081"/>
                    <a:pt x="9517" y="436"/>
                    <a:pt x="11191" y="436"/>
                  </a:cubicBezTo>
                  <a:cubicBezTo>
                    <a:pt x="11766" y="436"/>
                    <a:pt x="12359" y="506"/>
                    <a:pt x="12934" y="645"/>
                  </a:cubicBez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98;p36">
              <a:extLst>
                <a:ext uri="{FF2B5EF4-FFF2-40B4-BE49-F238E27FC236}">
                  <a16:creationId xmlns:a16="http://schemas.microsoft.com/office/drawing/2014/main" id="{11DCC223-C1D5-BFB8-F3B5-E51E7B4939E3}"/>
                </a:ext>
              </a:extLst>
            </p:cNvPr>
            <p:cNvSpPr/>
            <p:nvPr/>
          </p:nvSpPr>
          <p:spPr>
            <a:xfrm>
              <a:off x="7910650" y="2776925"/>
              <a:ext cx="116375" cy="87175"/>
            </a:xfrm>
            <a:custGeom>
              <a:avLst/>
              <a:gdLst/>
              <a:ahLst/>
              <a:cxnLst/>
              <a:rect l="l" t="t" r="r" b="b"/>
              <a:pathLst>
                <a:path w="4655" h="3487" extrusionOk="0">
                  <a:moveTo>
                    <a:pt x="872" y="1"/>
                  </a:moveTo>
                  <a:cubicBezTo>
                    <a:pt x="1" y="1029"/>
                    <a:pt x="1" y="2476"/>
                    <a:pt x="803" y="3487"/>
                  </a:cubicBezTo>
                  <a:lnTo>
                    <a:pt x="4655" y="3487"/>
                  </a:lnTo>
                  <a:lnTo>
                    <a:pt x="4655"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99;p36">
              <a:extLst>
                <a:ext uri="{FF2B5EF4-FFF2-40B4-BE49-F238E27FC236}">
                  <a16:creationId xmlns:a16="http://schemas.microsoft.com/office/drawing/2014/main" id="{6884EDBE-22AF-7D99-E731-1E350F87C2E1}"/>
                </a:ext>
              </a:extLst>
            </p:cNvPr>
            <p:cNvSpPr/>
            <p:nvPr/>
          </p:nvSpPr>
          <p:spPr>
            <a:xfrm>
              <a:off x="7703675" y="2776925"/>
              <a:ext cx="132925" cy="87175"/>
            </a:xfrm>
            <a:custGeom>
              <a:avLst/>
              <a:gdLst/>
              <a:ahLst/>
              <a:cxnLst/>
              <a:rect l="l" t="t" r="r" b="b"/>
              <a:pathLst>
                <a:path w="5317" h="3487" extrusionOk="0">
                  <a:moveTo>
                    <a:pt x="1673" y="1169"/>
                  </a:moveTo>
                  <a:cubicBezTo>
                    <a:pt x="2039" y="1169"/>
                    <a:pt x="2266" y="1465"/>
                    <a:pt x="2266" y="1744"/>
                  </a:cubicBezTo>
                  <a:cubicBezTo>
                    <a:pt x="2336" y="2110"/>
                    <a:pt x="1970" y="2406"/>
                    <a:pt x="1673" y="2406"/>
                  </a:cubicBezTo>
                  <a:cubicBezTo>
                    <a:pt x="1307" y="2406"/>
                    <a:pt x="1098" y="2110"/>
                    <a:pt x="1098" y="1744"/>
                  </a:cubicBezTo>
                  <a:cubicBezTo>
                    <a:pt x="1028" y="1465"/>
                    <a:pt x="1395" y="1169"/>
                    <a:pt x="1673" y="1169"/>
                  </a:cubicBezTo>
                  <a:close/>
                  <a:moveTo>
                    <a:pt x="0" y="1"/>
                  </a:moveTo>
                  <a:lnTo>
                    <a:pt x="0" y="3487"/>
                  </a:lnTo>
                  <a:lnTo>
                    <a:pt x="5317" y="3487"/>
                  </a:lnTo>
                  <a:cubicBezTo>
                    <a:pt x="5160" y="2981"/>
                    <a:pt x="5090" y="2406"/>
                    <a:pt x="5090" y="1831"/>
                  </a:cubicBezTo>
                  <a:cubicBezTo>
                    <a:pt x="5090" y="1238"/>
                    <a:pt x="5160" y="593"/>
                    <a:pt x="5317"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00;p36">
              <a:extLst>
                <a:ext uri="{FF2B5EF4-FFF2-40B4-BE49-F238E27FC236}">
                  <a16:creationId xmlns:a16="http://schemas.microsoft.com/office/drawing/2014/main" id="{96D8009E-A0EF-DFB8-E645-1E9FF79A8C65}"/>
                </a:ext>
              </a:extLst>
            </p:cNvPr>
            <p:cNvSpPr/>
            <p:nvPr/>
          </p:nvSpPr>
          <p:spPr>
            <a:xfrm>
              <a:off x="7703675" y="2541175"/>
              <a:ext cx="323350" cy="87175"/>
            </a:xfrm>
            <a:custGeom>
              <a:avLst/>
              <a:gdLst/>
              <a:ahLst/>
              <a:cxnLst/>
              <a:rect l="l" t="t" r="r" b="b"/>
              <a:pathLst>
                <a:path w="12934" h="3487" extrusionOk="0">
                  <a:moveTo>
                    <a:pt x="1673" y="1151"/>
                  </a:moveTo>
                  <a:cubicBezTo>
                    <a:pt x="2039" y="1151"/>
                    <a:pt x="2266" y="1447"/>
                    <a:pt x="2266" y="1813"/>
                  </a:cubicBezTo>
                  <a:cubicBezTo>
                    <a:pt x="2336" y="2110"/>
                    <a:pt x="1970" y="2388"/>
                    <a:pt x="1673" y="2388"/>
                  </a:cubicBezTo>
                  <a:cubicBezTo>
                    <a:pt x="1307" y="2388"/>
                    <a:pt x="1098" y="2110"/>
                    <a:pt x="1098" y="1813"/>
                  </a:cubicBezTo>
                  <a:cubicBezTo>
                    <a:pt x="1028" y="1447"/>
                    <a:pt x="1395" y="1151"/>
                    <a:pt x="1673" y="1151"/>
                  </a:cubicBezTo>
                  <a:close/>
                  <a:moveTo>
                    <a:pt x="0" y="0"/>
                  </a:moveTo>
                  <a:lnTo>
                    <a:pt x="0" y="3487"/>
                  </a:lnTo>
                  <a:lnTo>
                    <a:pt x="12934" y="3487"/>
                  </a:ln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 name="TextBox 16">
            <a:extLst>
              <a:ext uri="{FF2B5EF4-FFF2-40B4-BE49-F238E27FC236}">
                <a16:creationId xmlns:a16="http://schemas.microsoft.com/office/drawing/2014/main" id="{B385A09E-D847-E8AF-7264-728E7A923579}"/>
              </a:ext>
            </a:extLst>
          </p:cNvPr>
          <p:cNvSpPr txBox="1"/>
          <p:nvPr/>
        </p:nvSpPr>
        <p:spPr>
          <a:xfrm>
            <a:off x="1620879" y="170875"/>
            <a:ext cx="6455203" cy="553998"/>
          </a:xfrm>
          <a:prstGeom prst="rect">
            <a:avLst/>
          </a:prstGeom>
          <a:noFill/>
        </p:spPr>
        <p:txBody>
          <a:bodyPr wrap="square" rtlCol="0">
            <a:spAutoFit/>
          </a:bodyPr>
          <a:lstStyle/>
          <a:p>
            <a:pPr algn="ctr"/>
            <a:r>
              <a:rPr lang="vi-VN" sz="3000" b="1" dirty="0">
                <a:latin typeface="Exo 2" panose="020B0604020202020204" charset="0"/>
              </a:rPr>
              <a:t>Giới thiệu về mã hóa AES</a:t>
            </a:r>
            <a:endParaRPr lang="en-US" sz="3000" b="1" dirty="0">
              <a:latin typeface="Exo 2" panose="020B0604020202020204" charset="0"/>
            </a:endParaRPr>
          </a:p>
        </p:txBody>
      </p:sp>
      <p:sp>
        <p:nvSpPr>
          <p:cNvPr id="19" name="TextBox 18">
            <a:extLst>
              <a:ext uri="{FF2B5EF4-FFF2-40B4-BE49-F238E27FC236}">
                <a16:creationId xmlns:a16="http://schemas.microsoft.com/office/drawing/2014/main" id="{CA592615-D17B-B91D-E3E7-B65F536F0386}"/>
              </a:ext>
            </a:extLst>
          </p:cNvPr>
          <p:cNvSpPr txBox="1"/>
          <p:nvPr/>
        </p:nvSpPr>
        <p:spPr>
          <a:xfrm>
            <a:off x="1652761" y="867432"/>
            <a:ext cx="5909186" cy="400110"/>
          </a:xfrm>
          <a:prstGeom prst="rect">
            <a:avLst/>
          </a:prstGeom>
          <a:noFill/>
        </p:spPr>
        <p:txBody>
          <a:bodyPr wrap="square" rtlCol="0">
            <a:spAutoFit/>
          </a:bodyPr>
          <a:lstStyle/>
          <a:p>
            <a:pPr algn="ctr"/>
            <a:r>
              <a:rPr lang="vi-VN" sz="2000" b="1" dirty="0">
                <a:latin typeface="+mj-lt"/>
              </a:rPr>
              <a:t>Thuật toán mã hóa AES(1)</a:t>
            </a:r>
            <a:endParaRPr lang="en-US" sz="2000" b="1" dirty="0">
              <a:latin typeface="+mj-lt"/>
            </a:endParaRPr>
          </a:p>
        </p:txBody>
      </p:sp>
      <p:sp>
        <p:nvSpPr>
          <p:cNvPr id="20" name="TextBox 19">
            <a:extLst>
              <a:ext uri="{FF2B5EF4-FFF2-40B4-BE49-F238E27FC236}">
                <a16:creationId xmlns:a16="http://schemas.microsoft.com/office/drawing/2014/main" id="{8E0762B4-8431-3EF8-E286-811E2C97FABA}"/>
              </a:ext>
            </a:extLst>
          </p:cNvPr>
          <p:cNvSpPr txBox="1"/>
          <p:nvPr/>
        </p:nvSpPr>
        <p:spPr>
          <a:xfrm>
            <a:off x="311101" y="1536418"/>
            <a:ext cx="8592506" cy="2246769"/>
          </a:xfrm>
          <a:prstGeom prst="rect">
            <a:avLst/>
          </a:prstGeom>
          <a:noFill/>
        </p:spPr>
        <p:txBody>
          <a:bodyPr wrap="square" rtlCol="0">
            <a:spAutoFit/>
          </a:bodyPr>
          <a:lstStyle/>
          <a:p>
            <a:pPr marL="285750" indent="-285750" algn="just">
              <a:buFont typeface="Wingdings" panose="05000000000000000000" pitchFamily="2" charset="2"/>
              <a:buChar char="Ø"/>
            </a:pPr>
            <a:r>
              <a:rPr lang="vi-VN" sz="2000" dirty="0">
                <a:effectLst/>
                <a:latin typeface="Times New Roman" panose="02020603050405020304" pitchFamily="18" charset="0"/>
                <a:ea typeface="Calibri" panose="020F0502020204030204" pitchFamily="34" charset="0"/>
              </a:rPr>
              <a:t>AES (</a:t>
            </a:r>
            <a:r>
              <a:rPr lang="en-US" sz="2000" dirty="0">
                <a:effectLst/>
                <a:latin typeface="Times New Roman" panose="02020603050405020304" pitchFamily="18" charset="0"/>
                <a:ea typeface="Calibri" panose="020F0502020204030204" pitchFamily="34" charset="0"/>
              </a:rPr>
              <a:t>Advanced Encryption </a:t>
            </a:r>
            <a:r>
              <a:rPr lang="vi-VN" sz="2000" dirty="0">
                <a:effectLst/>
                <a:latin typeface="Times New Roman" panose="02020603050405020304" pitchFamily="18" charset="0"/>
                <a:ea typeface="Calibri" panose="020F0502020204030204" pitchFamily="34" charset="0"/>
              </a:rPr>
              <a:t>Standard)</a:t>
            </a:r>
            <a:r>
              <a:rPr lang="en-US" sz="2000" dirty="0">
                <a:effectLst/>
                <a:latin typeface="Times New Roman" panose="02020603050405020304" pitchFamily="18" charset="0"/>
                <a:ea typeface="Calibri" panose="020F0502020204030204" pitchFamily="34" charset="0"/>
              </a:rPr>
              <a:t>, </a:t>
            </a:r>
            <a:r>
              <a:rPr lang="en-US" sz="2000" dirty="0" err="1">
                <a:effectLst/>
                <a:latin typeface="Times New Roman" panose="02020603050405020304" pitchFamily="18" charset="0"/>
                <a:ea typeface="Calibri" panose="020F0502020204030204" pitchFamily="34" charset="0"/>
              </a:rPr>
              <a:t>chuẩn</a:t>
            </a:r>
            <a:r>
              <a:rPr lang="en-US" sz="2000" dirty="0">
                <a:effectLst/>
                <a:latin typeface="Times New Roman" panose="02020603050405020304" pitchFamily="18" charset="0"/>
                <a:ea typeface="Calibri" panose="020F0502020204030204" pitchFamily="34" charset="0"/>
              </a:rPr>
              <a:t> </a:t>
            </a:r>
            <a:r>
              <a:rPr lang="en-US" sz="2000" dirty="0" err="1">
                <a:effectLst/>
                <a:latin typeface="Times New Roman" panose="02020603050405020304" pitchFamily="18" charset="0"/>
                <a:ea typeface="Calibri" panose="020F0502020204030204" pitchFamily="34" charset="0"/>
              </a:rPr>
              <a:t>mã</a:t>
            </a:r>
            <a:r>
              <a:rPr lang="en-US" sz="2000" dirty="0">
                <a:effectLst/>
                <a:latin typeface="Times New Roman" panose="02020603050405020304" pitchFamily="18" charset="0"/>
                <a:ea typeface="Calibri" panose="020F0502020204030204" pitchFamily="34" charset="0"/>
              </a:rPr>
              <a:t> </a:t>
            </a:r>
            <a:r>
              <a:rPr lang="en-US" sz="2000" dirty="0" err="1">
                <a:effectLst/>
                <a:latin typeface="Times New Roman" panose="02020603050405020304" pitchFamily="18" charset="0"/>
                <a:ea typeface="Calibri" panose="020F0502020204030204" pitchFamily="34" charset="0"/>
              </a:rPr>
              <a:t>hóa</a:t>
            </a:r>
            <a:r>
              <a:rPr lang="en-US" sz="2000" dirty="0">
                <a:effectLst/>
                <a:latin typeface="Times New Roman" panose="02020603050405020304" pitchFamily="18" charset="0"/>
                <a:ea typeface="Calibri" panose="020F0502020204030204" pitchFamily="34" charset="0"/>
              </a:rPr>
              <a:t> </a:t>
            </a:r>
            <a:r>
              <a:rPr lang="en-US" sz="2000" dirty="0" err="1">
                <a:effectLst/>
                <a:latin typeface="Times New Roman" panose="02020603050405020304" pitchFamily="18" charset="0"/>
                <a:ea typeface="Calibri" panose="020F0502020204030204" pitchFamily="34" charset="0"/>
              </a:rPr>
              <a:t>dữ</a:t>
            </a:r>
            <a:r>
              <a:rPr lang="en-US" sz="2000" dirty="0">
                <a:effectLst/>
                <a:latin typeface="Times New Roman" panose="02020603050405020304" pitchFamily="18" charset="0"/>
                <a:ea typeface="Calibri" panose="020F0502020204030204" pitchFamily="34" charset="0"/>
              </a:rPr>
              <a:t> </a:t>
            </a:r>
            <a:r>
              <a:rPr lang="en-US" sz="2000" dirty="0" err="1">
                <a:effectLst/>
                <a:latin typeface="Times New Roman" panose="02020603050405020304" pitchFamily="18" charset="0"/>
                <a:ea typeface="Calibri" panose="020F0502020204030204" pitchFamily="34" charset="0"/>
              </a:rPr>
              <a:t>liệu</a:t>
            </a:r>
            <a:r>
              <a:rPr lang="en-US" sz="2000" dirty="0">
                <a:effectLst/>
                <a:latin typeface="Times New Roman" panose="02020603050405020304" pitchFamily="18" charset="0"/>
                <a:ea typeface="Calibri" panose="020F0502020204030204" pitchFamily="34" charset="0"/>
              </a:rPr>
              <a:t> </a:t>
            </a:r>
            <a:r>
              <a:rPr lang="en-US" sz="2000" dirty="0" err="1">
                <a:effectLst/>
                <a:latin typeface="Times New Roman" panose="02020603050405020304" pitchFamily="18" charset="0"/>
                <a:ea typeface="Calibri" panose="020F0502020204030204" pitchFamily="34" charset="0"/>
              </a:rPr>
              <a:t>rất</a:t>
            </a:r>
            <a:r>
              <a:rPr lang="en-US" sz="2000" dirty="0">
                <a:effectLst/>
                <a:latin typeface="Times New Roman" panose="02020603050405020304" pitchFamily="18" charset="0"/>
                <a:ea typeface="Calibri" panose="020F0502020204030204" pitchFamily="34" charset="0"/>
              </a:rPr>
              <a:t> </a:t>
            </a:r>
            <a:r>
              <a:rPr lang="en-US" sz="2000" dirty="0" err="1">
                <a:effectLst/>
                <a:latin typeface="Times New Roman" panose="02020603050405020304" pitchFamily="18" charset="0"/>
                <a:ea typeface="Calibri" panose="020F0502020204030204" pitchFamily="34" charset="0"/>
              </a:rPr>
              <a:t>phổ</a:t>
            </a:r>
            <a:r>
              <a:rPr lang="en-US" sz="2000" dirty="0">
                <a:effectLst/>
                <a:latin typeface="Times New Roman" panose="02020603050405020304" pitchFamily="18" charset="0"/>
                <a:ea typeface="Calibri" panose="020F0502020204030204" pitchFamily="34" charset="0"/>
              </a:rPr>
              <a:t> </a:t>
            </a:r>
            <a:r>
              <a:rPr lang="vi-VN" sz="2000" dirty="0">
                <a:effectLst/>
                <a:latin typeface="Times New Roman" panose="02020603050405020304" pitchFamily="18" charset="0"/>
                <a:ea typeface="Calibri" panose="020F0502020204030204" pitchFamily="34" charset="0"/>
              </a:rPr>
              <a:t>biến, </a:t>
            </a:r>
            <a:r>
              <a:rPr lang="en-US" sz="2000" dirty="0" err="1">
                <a:effectLst/>
                <a:latin typeface="Times New Roman" panose="02020603050405020304" pitchFamily="18" charset="0"/>
                <a:ea typeface="Calibri" panose="020F0502020204030204" pitchFamily="34" charset="0"/>
              </a:rPr>
              <a:t>sử</a:t>
            </a:r>
            <a:r>
              <a:rPr lang="en-US" sz="2000" dirty="0">
                <a:effectLst/>
                <a:latin typeface="Times New Roman" panose="02020603050405020304" pitchFamily="18" charset="0"/>
                <a:ea typeface="Calibri" panose="020F0502020204030204" pitchFamily="34" charset="0"/>
              </a:rPr>
              <a:t> </a:t>
            </a:r>
            <a:r>
              <a:rPr lang="en-US" sz="2000" dirty="0" err="1">
                <a:effectLst/>
                <a:latin typeface="Times New Roman" panose="02020603050405020304" pitchFamily="18" charset="0"/>
                <a:ea typeface="Calibri" panose="020F0502020204030204" pitchFamily="34" charset="0"/>
              </a:rPr>
              <a:t>dụng</a:t>
            </a:r>
            <a:r>
              <a:rPr lang="en-US" sz="2000" dirty="0">
                <a:effectLst/>
                <a:latin typeface="Times New Roman" panose="02020603050405020304" pitchFamily="18" charset="0"/>
                <a:ea typeface="Calibri" panose="020F0502020204030204" pitchFamily="34" charset="0"/>
              </a:rPr>
              <a:t> </a:t>
            </a:r>
            <a:r>
              <a:rPr lang="en-US" sz="2000" dirty="0" err="1">
                <a:effectLst/>
                <a:latin typeface="Times New Roman" panose="02020603050405020304" pitchFamily="18" charset="0"/>
                <a:ea typeface="Calibri" panose="020F0502020204030204" pitchFamily="34" charset="0"/>
              </a:rPr>
              <a:t>để</a:t>
            </a:r>
            <a:r>
              <a:rPr lang="en-US" sz="2000" dirty="0">
                <a:effectLst/>
                <a:latin typeface="Times New Roman" panose="02020603050405020304" pitchFamily="18" charset="0"/>
                <a:ea typeface="Calibri" panose="020F0502020204030204" pitchFamily="34" charset="0"/>
              </a:rPr>
              <a:t> </a:t>
            </a:r>
            <a:r>
              <a:rPr lang="en-US" sz="2000" dirty="0" err="1">
                <a:effectLst/>
                <a:latin typeface="Times New Roman" panose="02020603050405020304" pitchFamily="18" charset="0"/>
                <a:ea typeface="Calibri" panose="020F0502020204030204" pitchFamily="34" charset="0"/>
              </a:rPr>
              <a:t>bảo</a:t>
            </a:r>
            <a:r>
              <a:rPr lang="en-US" sz="2000" dirty="0">
                <a:effectLst/>
                <a:latin typeface="Times New Roman" panose="02020603050405020304" pitchFamily="18" charset="0"/>
                <a:ea typeface="Calibri" panose="020F0502020204030204" pitchFamily="34" charset="0"/>
              </a:rPr>
              <a:t> </a:t>
            </a:r>
            <a:r>
              <a:rPr lang="en-US" sz="2000" dirty="0" err="1">
                <a:effectLst/>
                <a:latin typeface="Times New Roman" panose="02020603050405020304" pitchFamily="18" charset="0"/>
                <a:ea typeface="Calibri" panose="020F0502020204030204" pitchFamily="34" charset="0"/>
              </a:rPr>
              <a:t>vệ</a:t>
            </a:r>
            <a:r>
              <a:rPr lang="en-US" sz="2000" dirty="0">
                <a:effectLst/>
                <a:latin typeface="Times New Roman" panose="02020603050405020304" pitchFamily="18" charset="0"/>
                <a:ea typeface="Calibri" panose="020F0502020204030204" pitchFamily="34" charset="0"/>
              </a:rPr>
              <a:t> </a:t>
            </a:r>
            <a:r>
              <a:rPr lang="en-US" sz="2000" dirty="0" err="1">
                <a:effectLst/>
                <a:latin typeface="Times New Roman" panose="02020603050405020304" pitchFamily="18" charset="0"/>
                <a:ea typeface="Calibri" panose="020F0502020204030204" pitchFamily="34" charset="0"/>
              </a:rPr>
              <a:t>các</a:t>
            </a:r>
            <a:r>
              <a:rPr lang="en-US" sz="2000" dirty="0">
                <a:effectLst/>
                <a:latin typeface="Times New Roman" panose="02020603050405020304" pitchFamily="18" charset="0"/>
                <a:ea typeface="Calibri" panose="020F0502020204030204" pitchFamily="34" charset="0"/>
              </a:rPr>
              <a:t> </a:t>
            </a:r>
            <a:r>
              <a:rPr lang="en-US" sz="2000" dirty="0" err="1">
                <a:effectLst/>
                <a:latin typeface="Times New Roman" panose="02020603050405020304" pitchFamily="18" charset="0"/>
                <a:ea typeface="Calibri" panose="020F0502020204030204" pitchFamily="34" charset="0"/>
              </a:rPr>
              <a:t>dữ</a:t>
            </a:r>
            <a:r>
              <a:rPr lang="en-US" sz="2000" dirty="0">
                <a:effectLst/>
                <a:latin typeface="Times New Roman" panose="02020603050405020304" pitchFamily="18" charset="0"/>
                <a:ea typeface="Calibri" panose="020F0502020204030204" pitchFamily="34" charset="0"/>
              </a:rPr>
              <a:t> </a:t>
            </a:r>
            <a:r>
              <a:rPr lang="en-US" sz="2000" dirty="0" err="1">
                <a:effectLst/>
                <a:latin typeface="Times New Roman" panose="02020603050405020304" pitchFamily="18" charset="0"/>
                <a:ea typeface="Calibri" panose="020F0502020204030204" pitchFamily="34" charset="0"/>
              </a:rPr>
              <a:t>liệu</a:t>
            </a:r>
            <a:r>
              <a:rPr lang="en-US" sz="2000" dirty="0">
                <a:effectLst/>
                <a:latin typeface="Times New Roman" panose="02020603050405020304" pitchFamily="18" charset="0"/>
                <a:ea typeface="Calibri" panose="020F0502020204030204" pitchFamily="34" charset="0"/>
              </a:rPr>
              <a:t> </a:t>
            </a:r>
            <a:r>
              <a:rPr lang="en-US" sz="2000" dirty="0" err="1">
                <a:effectLst/>
                <a:latin typeface="Times New Roman" panose="02020603050405020304" pitchFamily="18" charset="0"/>
                <a:ea typeface="Calibri" panose="020F0502020204030204" pitchFamily="34" charset="0"/>
              </a:rPr>
              <a:t>tuyệt</a:t>
            </a:r>
            <a:r>
              <a:rPr lang="en-US" sz="2000" dirty="0">
                <a:effectLst/>
                <a:latin typeface="Times New Roman" panose="02020603050405020304" pitchFamily="18" charset="0"/>
                <a:ea typeface="Calibri" panose="020F0502020204030204" pitchFamily="34" charset="0"/>
              </a:rPr>
              <a:t> </a:t>
            </a:r>
            <a:r>
              <a:rPr lang="en-US" sz="2000" dirty="0" err="1">
                <a:effectLst/>
                <a:latin typeface="Times New Roman" panose="02020603050405020304" pitchFamily="18" charset="0"/>
                <a:ea typeface="Calibri" panose="020F0502020204030204" pitchFamily="34" charset="0"/>
              </a:rPr>
              <a:t>mật</a:t>
            </a:r>
            <a:endParaRPr lang="vi-VN" sz="2000" dirty="0">
              <a:effectLst/>
              <a:latin typeface="Times New Roman" panose="02020603050405020304" pitchFamily="18" charset="0"/>
              <a:ea typeface="Calibri" panose="020F0502020204030204" pitchFamily="34" charset="0"/>
            </a:endParaRPr>
          </a:p>
          <a:p>
            <a:pPr marL="285750" indent="-285750" algn="just">
              <a:buFont typeface="Wingdings" panose="05000000000000000000" pitchFamily="2" charset="2"/>
              <a:buChar char="Ø"/>
            </a:pPr>
            <a:r>
              <a:rPr lang="en-US" sz="2000" dirty="0">
                <a:effectLst/>
                <a:latin typeface="Times New Roman" panose="02020603050405020304" pitchFamily="18" charset="0"/>
                <a:ea typeface="Calibri" panose="020F0502020204030204" pitchFamily="34" charset="0"/>
              </a:rPr>
              <a:t>AES </a:t>
            </a:r>
            <a:r>
              <a:rPr lang="en-US" sz="2000" dirty="0" err="1">
                <a:effectLst/>
                <a:latin typeface="Times New Roman" panose="02020603050405020304" pitchFamily="18" charset="0"/>
                <a:ea typeface="Calibri" panose="020F0502020204030204" pitchFamily="34" charset="0"/>
              </a:rPr>
              <a:t>là</a:t>
            </a:r>
            <a:r>
              <a:rPr lang="en-US" sz="2000" dirty="0">
                <a:effectLst/>
                <a:latin typeface="Times New Roman" panose="02020603050405020304" pitchFamily="18" charset="0"/>
                <a:ea typeface="Calibri" panose="020F0502020204030204" pitchFamily="34" charset="0"/>
              </a:rPr>
              <a:t> </a:t>
            </a:r>
            <a:r>
              <a:rPr lang="en-US" sz="2000" dirty="0" err="1">
                <a:effectLst/>
                <a:latin typeface="Times New Roman" panose="02020603050405020304" pitchFamily="18" charset="0"/>
                <a:ea typeface="Calibri" panose="020F0502020204030204" pitchFamily="34" charset="0"/>
              </a:rPr>
              <a:t>kiểu</a:t>
            </a:r>
            <a:r>
              <a:rPr lang="en-US" sz="2000" dirty="0">
                <a:effectLst/>
                <a:latin typeface="Times New Roman" panose="02020603050405020304" pitchFamily="18" charset="0"/>
                <a:ea typeface="Calibri" panose="020F0502020204030204" pitchFamily="34" charset="0"/>
              </a:rPr>
              <a:t> </a:t>
            </a:r>
            <a:r>
              <a:rPr lang="en-US" sz="2000" dirty="0" err="1">
                <a:effectLst/>
                <a:latin typeface="Times New Roman" panose="02020603050405020304" pitchFamily="18" charset="0"/>
                <a:ea typeface="Calibri" panose="020F0502020204030204" pitchFamily="34" charset="0"/>
              </a:rPr>
              <a:t>mã</a:t>
            </a:r>
            <a:r>
              <a:rPr lang="en-US" sz="2000" dirty="0">
                <a:effectLst/>
                <a:latin typeface="Times New Roman" panose="02020603050405020304" pitchFamily="18" charset="0"/>
                <a:ea typeface="Calibri" panose="020F0502020204030204" pitchFamily="34" charset="0"/>
              </a:rPr>
              <a:t> </a:t>
            </a:r>
            <a:r>
              <a:rPr lang="en-US" sz="2000" dirty="0" err="1">
                <a:effectLst/>
                <a:latin typeface="Times New Roman" panose="02020603050405020304" pitchFamily="18" charset="0"/>
                <a:ea typeface="Calibri" panose="020F0502020204030204" pitchFamily="34" charset="0"/>
              </a:rPr>
              <a:t>hóa</a:t>
            </a:r>
            <a:r>
              <a:rPr lang="en-US" sz="2000" dirty="0">
                <a:effectLst/>
                <a:latin typeface="Times New Roman" panose="02020603050405020304" pitchFamily="18" charset="0"/>
                <a:ea typeface="Calibri" panose="020F0502020204030204" pitchFamily="34" charset="0"/>
              </a:rPr>
              <a:t> </a:t>
            </a:r>
            <a:r>
              <a:rPr lang="en-US" sz="2000" dirty="0" err="1">
                <a:effectLst/>
                <a:latin typeface="Times New Roman" panose="02020603050405020304" pitchFamily="18" charset="0"/>
                <a:ea typeface="Calibri" panose="020F0502020204030204" pitchFamily="34" charset="0"/>
              </a:rPr>
              <a:t>đối</a:t>
            </a:r>
            <a:r>
              <a:rPr lang="en-US" sz="2000" dirty="0">
                <a:effectLst/>
                <a:latin typeface="Times New Roman" panose="02020603050405020304" pitchFamily="18" charset="0"/>
                <a:ea typeface="Calibri" panose="020F0502020204030204" pitchFamily="34" charset="0"/>
              </a:rPr>
              <a:t> </a:t>
            </a:r>
            <a:r>
              <a:rPr lang="en-US" sz="2000" dirty="0" err="1">
                <a:effectLst/>
                <a:latin typeface="Times New Roman" panose="02020603050405020304" pitchFamily="18" charset="0"/>
                <a:ea typeface="Calibri" panose="020F0502020204030204" pitchFamily="34" charset="0"/>
              </a:rPr>
              <a:t>xứng</a:t>
            </a:r>
            <a:r>
              <a:rPr lang="en-US" sz="2000" dirty="0">
                <a:effectLst/>
                <a:latin typeface="Times New Roman" panose="02020603050405020304" pitchFamily="18" charset="0"/>
                <a:ea typeface="Calibri" panose="020F0502020204030204" pitchFamily="34" charset="0"/>
              </a:rPr>
              <a:t> </a:t>
            </a:r>
            <a:r>
              <a:rPr lang="en-US" sz="2000" dirty="0" err="1">
                <a:effectLst/>
                <a:latin typeface="Times New Roman" panose="02020603050405020304" pitchFamily="18" charset="0"/>
                <a:ea typeface="Calibri" panose="020F0502020204030204" pitchFamily="34" charset="0"/>
              </a:rPr>
              <a:t>dạng</a:t>
            </a:r>
            <a:r>
              <a:rPr lang="en-US" sz="2000" dirty="0">
                <a:effectLst/>
                <a:latin typeface="Times New Roman" panose="02020603050405020304" pitchFamily="18" charset="0"/>
                <a:ea typeface="Calibri" panose="020F0502020204030204" pitchFamily="34" charset="0"/>
              </a:rPr>
              <a:t> </a:t>
            </a:r>
            <a:r>
              <a:rPr lang="en-US" sz="2000" dirty="0" err="1">
                <a:effectLst/>
                <a:latin typeface="Times New Roman" panose="02020603050405020304" pitchFamily="18" charset="0"/>
                <a:ea typeface="Calibri" panose="020F0502020204030204" pitchFamily="34" charset="0"/>
              </a:rPr>
              <a:t>khối</a:t>
            </a:r>
            <a:r>
              <a:rPr lang="vi-VN" sz="2000" dirty="0">
                <a:effectLst/>
                <a:latin typeface="Times New Roman" panose="02020603050405020304" pitchFamily="18" charset="0"/>
                <a:ea typeface="Calibri" panose="020F0502020204030204" pitchFamily="34" charset="0"/>
              </a:rPr>
              <a:t> 128 bít</a:t>
            </a:r>
          </a:p>
          <a:p>
            <a:pPr marL="285750" indent="-285750" algn="just">
              <a:buFont typeface="Wingdings" panose="05000000000000000000" pitchFamily="2" charset="2"/>
              <a:buChar char="Ø"/>
            </a:pPr>
            <a:r>
              <a:rPr lang="vi-VN" sz="2000" dirty="0">
                <a:latin typeface="Times New Roman" panose="02020603050405020304" pitchFamily="18" charset="0"/>
              </a:rPr>
              <a:t>Có 3 lựa chọn kích thước khối mã hóa: 128, 192, 256</a:t>
            </a:r>
          </a:p>
          <a:p>
            <a:pPr marL="285750" indent="-285750" algn="just">
              <a:buFont typeface="Wingdings" panose="05000000000000000000" pitchFamily="2" charset="2"/>
              <a:buChar char="Ø"/>
            </a:pPr>
            <a:r>
              <a:rPr lang="vi-VN" sz="2000" dirty="0">
                <a:latin typeface="Times New Roman" panose="02020603050405020304" pitchFamily="18" charset="0"/>
              </a:rPr>
              <a:t>Có 3 lựa chọn kích thước của khóa một cách độc lập với kích thước khối: 128, 192, 256</a:t>
            </a:r>
          </a:p>
          <a:p>
            <a:pPr marL="285750" indent="-285750" algn="just">
              <a:buFont typeface="Wingdings" panose="05000000000000000000" pitchFamily="2" charset="2"/>
              <a:buChar char="Ø"/>
            </a:pPr>
            <a:r>
              <a:rPr lang="vi-VN" sz="2000" dirty="0">
                <a:latin typeface="Times New Roman" panose="02020603050405020304" pitchFamily="18" charset="0"/>
              </a:rPr>
              <a:t>Khối lượng vòng lặp tương ứng: 10, 12, 14</a:t>
            </a:r>
            <a:endParaRPr lang="en-US" sz="1600" dirty="0"/>
          </a:p>
        </p:txBody>
      </p:sp>
      <p:sp>
        <p:nvSpPr>
          <p:cNvPr id="21" name="Oval 20">
            <a:extLst>
              <a:ext uri="{FF2B5EF4-FFF2-40B4-BE49-F238E27FC236}">
                <a16:creationId xmlns:a16="http://schemas.microsoft.com/office/drawing/2014/main" id="{D4F3D2E1-B668-589F-F829-9A01C2DF810E}"/>
              </a:ext>
            </a:extLst>
          </p:cNvPr>
          <p:cNvSpPr/>
          <p:nvPr/>
        </p:nvSpPr>
        <p:spPr>
          <a:xfrm>
            <a:off x="8040701" y="4673890"/>
            <a:ext cx="982951" cy="45902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Slide Number Placeholder 3">
            <a:extLst>
              <a:ext uri="{FF2B5EF4-FFF2-40B4-BE49-F238E27FC236}">
                <a16:creationId xmlns:a16="http://schemas.microsoft.com/office/drawing/2014/main" id="{FEC8A7EC-C281-8222-7EC4-F54B6BFE3DBA}"/>
              </a:ext>
            </a:extLst>
          </p:cNvPr>
          <p:cNvSpPr txBox="1">
            <a:spLocks/>
          </p:cNvSpPr>
          <p:nvPr/>
        </p:nvSpPr>
        <p:spPr>
          <a:xfrm>
            <a:off x="8076082" y="4684471"/>
            <a:ext cx="1052052" cy="50165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vi-VN" sz="1800" b="1" dirty="0">
                <a:latin typeface="Times New Roman" panose="02020603050405020304" pitchFamily="18" charset="0"/>
                <a:cs typeface="Times New Roman" panose="02020603050405020304" pitchFamily="18" charset="0"/>
              </a:rPr>
              <a:t>Page </a:t>
            </a:r>
            <a:fld id="{2056E236-50D7-4963-88A9-107A4C67BF7F}" type="slidenum">
              <a:rPr lang="en-US" sz="1800" b="1" smtClean="0">
                <a:latin typeface="Times New Roman" panose="02020603050405020304" pitchFamily="18" charset="0"/>
                <a:cs typeface="Times New Roman" panose="02020603050405020304" pitchFamily="18" charset="0"/>
              </a:rPr>
              <a:pPr/>
              <a:t>15</a:t>
            </a:fld>
            <a:endParaRPr lang="en-US" sz="1800" b="1" dirty="0">
              <a:latin typeface="Times New Roman" panose="02020603050405020304" pitchFamily="18" charset="0"/>
              <a:cs typeface="Times New Roman" panose="02020603050405020304" pitchFamily="18" charset="0"/>
            </a:endParaRPr>
          </a:p>
        </p:txBody>
      </p:sp>
      <p:cxnSp>
        <p:nvCxnSpPr>
          <p:cNvPr id="18" name="Google Shape;194;p36">
            <a:extLst>
              <a:ext uri="{FF2B5EF4-FFF2-40B4-BE49-F238E27FC236}">
                <a16:creationId xmlns:a16="http://schemas.microsoft.com/office/drawing/2014/main" id="{5698F737-AA95-2E4E-7E60-2B41F5FE5EE1}"/>
              </a:ext>
            </a:extLst>
          </p:cNvPr>
          <p:cNvCxnSpPr>
            <a:cxnSpLocks/>
          </p:cNvCxnSpPr>
          <p:nvPr/>
        </p:nvCxnSpPr>
        <p:spPr>
          <a:xfrm>
            <a:off x="91440" y="867432"/>
            <a:ext cx="8961120" cy="0"/>
          </a:xfrm>
          <a:prstGeom prst="straightConnector1">
            <a:avLst/>
          </a:prstGeom>
          <a:noFill/>
          <a:ln w="19050" cap="flat" cmpd="sng">
            <a:solidFill>
              <a:srgbClr val="434343"/>
            </a:solidFill>
            <a:prstDash val="solid"/>
            <a:round/>
            <a:headEnd type="none" w="med" len="med"/>
            <a:tailEnd type="none" w="med" len="med"/>
          </a:ln>
        </p:spPr>
      </p:cxnSp>
    </p:spTree>
    <p:extLst>
      <p:ext uri="{BB962C8B-B14F-4D97-AF65-F5344CB8AC3E}">
        <p14:creationId xmlns:p14="http://schemas.microsoft.com/office/powerpoint/2010/main" val="2127385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childTnLst>
                                </p:cTn>
                              </p:par>
                            </p:childTnLst>
                          </p:cTn>
                        </p:par>
                        <p:par>
                          <p:cTn id="8" fill="hold">
                            <p:stCondLst>
                              <p:cond delay="1000"/>
                            </p:stCondLst>
                            <p:childTnLst>
                              <p:par>
                                <p:cTn id="9" presetID="2" presetClass="entr" presetSubtype="8" fill="hold" nodeType="afterEffect">
                                  <p:stCondLst>
                                    <p:cond delay="0"/>
                                  </p:stCondLst>
                                  <p:childTnLst>
                                    <p:set>
                                      <p:cBhvr>
                                        <p:cTn id="10" dur="1" fill="hold">
                                          <p:stCondLst>
                                            <p:cond delay="0"/>
                                          </p:stCondLst>
                                        </p:cTn>
                                        <p:tgtEl>
                                          <p:spTgt spid="18"/>
                                        </p:tgtEl>
                                        <p:attrNameLst>
                                          <p:attrName>style.visibility</p:attrName>
                                        </p:attrNameLst>
                                      </p:cBhvr>
                                      <p:to>
                                        <p:strVal val="visible"/>
                                      </p:to>
                                    </p:set>
                                    <p:anim calcmode="lin" valueType="num">
                                      <p:cBhvr additive="base">
                                        <p:cTn id="11" dur="1000"/>
                                        <p:tgtEl>
                                          <p:spTgt spid="18"/>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CA592615-D17B-B91D-E3E7-B65F536F0386}"/>
              </a:ext>
            </a:extLst>
          </p:cNvPr>
          <p:cNvSpPr txBox="1"/>
          <p:nvPr/>
        </p:nvSpPr>
        <p:spPr>
          <a:xfrm>
            <a:off x="1620879" y="867432"/>
            <a:ext cx="5909186" cy="400110"/>
          </a:xfrm>
          <a:prstGeom prst="rect">
            <a:avLst/>
          </a:prstGeom>
          <a:noFill/>
        </p:spPr>
        <p:txBody>
          <a:bodyPr wrap="square" rtlCol="0">
            <a:spAutoFit/>
          </a:bodyPr>
          <a:lstStyle/>
          <a:p>
            <a:pPr algn="ctr"/>
            <a:r>
              <a:rPr lang="vi-VN" sz="2000" b="1" dirty="0">
                <a:latin typeface="+mj-lt"/>
              </a:rPr>
              <a:t>Mã hóa AES 256 CBC</a:t>
            </a:r>
            <a:endParaRPr lang="en-US" sz="2000" b="1" dirty="0">
              <a:latin typeface="+mj-lt"/>
            </a:endParaRPr>
          </a:p>
        </p:txBody>
      </p:sp>
      <p:sp>
        <p:nvSpPr>
          <p:cNvPr id="20" name="TextBox 19">
            <a:extLst>
              <a:ext uri="{FF2B5EF4-FFF2-40B4-BE49-F238E27FC236}">
                <a16:creationId xmlns:a16="http://schemas.microsoft.com/office/drawing/2014/main" id="{8E0762B4-8431-3EF8-E286-811E2C97FABA}"/>
              </a:ext>
            </a:extLst>
          </p:cNvPr>
          <p:cNvSpPr txBox="1"/>
          <p:nvPr/>
        </p:nvSpPr>
        <p:spPr>
          <a:xfrm>
            <a:off x="493162" y="1808025"/>
            <a:ext cx="8321711" cy="1015663"/>
          </a:xfrm>
          <a:prstGeom prst="rect">
            <a:avLst/>
          </a:prstGeom>
          <a:noFill/>
        </p:spPr>
        <p:txBody>
          <a:bodyPr wrap="square" rtlCol="0">
            <a:spAutoFit/>
          </a:bodyPr>
          <a:lstStyle/>
          <a:p>
            <a:pPr marL="285750" indent="-285750">
              <a:buFont typeface="Wingdings" panose="05000000000000000000" pitchFamily="2" charset="2"/>
              <a:buChar char="Ø"/>
            </a:pPr>
            <a:r>
              <a:rPr lang="vi-VN" sz="2000" dirty="0">
                <a:latin typeface="+mj-lt"/>
              </a:rPr>
              <a:t>Là mã hóa AES dùng khóa 256 bits -&gt; tiêu chuẩn mã hóa mạnh nhất hiện nay, không thể bị phá vỡ bởi tấn công brute-force(tấn công dò mật khẩu)</a:t>
            </a:r>
          </a:p>
          <a:p>
            <a:pPr marL="285750" indent="-285750">
              <a:buFont typeface="Wingdings" panose="05000000000000000000" pitchFamily="2" charset="2"/>
              <a:buChar char="Ø"/>
            </a:pPr>
            <a:r>
              <a:rPr lang="vi-VN" sz="2000" dirty="0">
                <a:latin typeface="+mj-lt"/>
              </a:rPr>
              <a:t>Chế độ CBC(Cipher Block Chaining_chế độ xích liên kết khối mã)</a:t>
            </a:r>
            <a:endParaRPr lang="en-US" sz="2000" dirty="0">
              <a:latin typeface="+mj-lt"/>
            </a:endParaRPr>
          </a:p>
        </p:txBody>
      </p:sp>
      <p:sp>
        <p:nvSpPr>
          <p:cNvPr id="21" name="Oval 20">
            <a:extLst>
              <a:ext uri="{FF2B5EF4-FFF2-40B4-BE49-F238E27FC236}">
                <a16:creationId xmlns:a16="http://schemas.microsoft.com/office/drawing/2014/main" id="{2E7048FA-805C-54F5-36D4-BAFC37CC287A}"/>
              </a:ext>
            </a:extLst>
          </p:cNvPr>
          <p:cNvSpPr/>
          <p:nvPr/>
        </p:nvSpPr>
        <p:spPr>
          <a:xfrm>
            <a:off x="8040701" y="4673890"/>
            <a:ext cx="982951" cy="45902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Slide Number Placeholder 3">
            <a:extLst>
              <a:ext uri="{FF2B5EF4-FFF2-40B4-BE49-F238E27FC236}">
                <a16:creationId xmlns:a16="http://schemas.microsoft.com/office/drawing/2014/main" id="{B43D40A1-0DCE-0A03-099B-6E9B2BF1AD72}"/>
              </a:ext>
            </a:extLst>
          </p:cNvPr>
          <p:cNvSpPr txBox="1">
            <a:spLocks/>
          </p:cNvSpPr>
          <p:nvPr/>
        </p:nvSpPr>
        <p:spPr>
          <a:xfrm>
            <a:off x="8076082" y="4684471"/>
            <a:ext cx="1052052" cy="50165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vi-VN" sz="1800" b="1" dirty="0">
                <a:latin typeface="Times New Roman" panose="02020603050405020304" pitchFamily="18" charset="0"/>
                <a:cs typeface="Times New Roman" panose="02020603050405020304" pitchFamily="18" charset="0"/>
              </a:rPr>
              <a:t>Page </a:t>
            </a:r>
            <a:fld id="{2056E236-50D7-4963-88A9-107A4C67BF7F}" type="slidenum">
              <a:rPr lang="en-US" sz="1800" b="1" smtClean="0">
                <a:latin typeface="Times New Roman" panose="02020603050405020304" pitchFamily="18" charset="0"/>
                <a:cs typeface="Times New Roman" panose="02020603050405020304" pitchFamily="18" charset="0"/>
              </a:rPr>
              <a:pPr/>
              <a:t>16</a:t>
            </a:fld>
            <a:endParaRPr lang="en-US" sz="1800" b="1" dirty="0">
              <a:latin typeface="Times New Roman" panose="02020603050405020304" pitchFamily="18" charset="0"/>
              <a:cs typeface="Times New Roman" panose="02020603050405020304" pitchFamily="18" charset="0"/>
            </a:endParaRPr>
          </a:p>
        </p:txBody>
      </p:sp>
      <p:sp>
        <p:nvSpPr>
          <p:cNvPr id="23" name="Google Shape;192;p36">
            <a:extLst>
              <a:ext uri="{FF2B5EF4-FFF2-40B4-BE49-F238E27FC236}">
                <a16:creationId xmlns:a16="http://schemas.microsoft.com/office/drawing/2014/main" id="{E6E4D785-B566-178E-0A9C-7ED57D25D01C}"/>
              </a:ext>
            </a:extLst>
          </p:cNvPr>
          <p:cNvSpPr txBox="1">
            <a:spLocks/>
          </p:cNvSpPr>
          <p:nvPr/>
        </p:nvSpPr>
        <p:spPr>
          <a:xfrm flipH="1">
            <a:off x="87957" y="-97367"/>
            <a:ext cx="2043848" cy="995894"/>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lvl="1"/>
            <a:r>
              <a:rPr lang="vi-VN" sz="7200" b="1" dirty="0">
                <a:latin typeface="Exo 2" panose="020B0604020202020204" charset="0"/>
              </a:rPr>
              <a:t>2.5. </a:t>
            </a:r>
            <a:endParaRPr lang="en" sz="2800" b="1" dirty="0">
              <a:latin typeface="Exo 2" panose="020B0604020202020204" charset="0"/>
            </a:endParaRPr>
          </a:p>
        </p:txBody>
      </p:sp>
      <p:sp>
        <p:nvSpPr>
          <p:cNvPr id="24" name="Google Shape;190;p36">
            <a:hlinkClick r:id="rId3" action="ppaction://hlinksldjump"/>
            <a:extLst>
              <a:ext uri="{FF2B5EF4-FFF2-40B4-BE49-F238E27FC236}">
                <a16:creationId xmlns:a16="http://schemas.microsoft.com/office/drawing/2014/main" id="{56A6B66E-38B1-A537-822B-804C2E18D4B2}"/>
              </a:ext>
            </a:extLst>
          </p:cNvPr>
          <p:cNvSpPr/>
          <p:nvPr/>
        </p:nvSpPr>
        <p:spPr>
          <a:xfrm>
            <a:off x="8403552" y="139174"/>
            <a:ext cx="620100" cy="617400"/>
          </a:xfrm>
          <a:prstGeom prst="snip2DiagRect">
            <a:avLst>
              <a:gd name="adj1" fmla="val 0"/>
              <a:gd name="adj2" fmla="val 16667"/>
            </a:avLst>
          </a:prstGeom>
          <a:solidFill>
            <a:schemeClr val="accent1"/>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 name="Google Shape;195;p36">
            <a:extLst>
              <a:ext uri="{FF2B5EF4-FFF2-40B4-BE49-F238E27FC236}">
                <a16:creationId xmlns:a16="http://schemas.microsoft.com/office/drawing/2014/main" id="{1894C89D-1DAB-EF41-F109-8A4FA62337A0}"/>
              </a:ext>
            </a:extLst>
          </p:cNvPr>
          <p:cNvGrpSpPr/>
          <p:nvPr/>
        </p:nvGrpSpPr>
        <p:grpSpPr>
          <a:xfrm>
            <a:off x="8542210" y="300455"/>
            <a:ext cx="423413" cy="421569"/>
            <a:chOff x="7703675" y="2541175"/>
            <a:chExt cx="499425" cy="497250"/>
          </a:xfrm>
        </p:grpSpPr>
        <p:sp>
          <p:nvSpPr>
            <p:cNvPr id="26" name="Google Shape;196;p36">
              <a:extLst>
                <a:ext uri="{FF2B5EF4-FFF2-40B4-BE49-F238E27FC236}">
                  <a16:creationId xmlns:a16="http://schemas.microsoft.com/office/drawing/2014/main" id="{9826EBD7-4695-DB90-C14B-455FEBFAABF5}"/>
                </a:ext>
              </a:extLst>
            </p:cNvPr>
            <p:cNvSpPr/>
            <p:nvPr/>
          </p:nvSpPr>
          <p:spPr>
            <a:xfrm>
              <a:off x="7847475" y="2698600"/>
              <a:ext cx="355625" cy="339825"/>
            </a:xfrm>
            <a:custGeom>
              <a:avLst/>
              <a:gdLst/>
              <a:ahLst/>
              <a:cxnLst/>
              <a:rect l="l" t="t" r="r" b="b"/>
              <a:pathLst>
                <a:path w="14225" h="13593" extrusionOk="0">
                  <a:moveTo>
                    <a:pt x="5439" y="1112"/>
                  </a:moveTo>
                  <a:cubicBezTo>
                    <a:pt x="6380" y="1112"/>
                    <a:pt x="7409" y="1547"/>
                    <a:pt x="8123" y="2262"/>
                  </a:cubicBezTo>
                  <a:cubicBezTo>
                    <a:pt x="9657" y="3726"/>
                    <a:pt x="9657" y="6184"/>
                    <a:pt x="8123" y="7648"/>
                  </a:cubicBezTo>
                  <a:cubicBezTo>
                    <a:pt x="7409" y="8363"/>
                    <a:pt x="6450" y="8799"/>
                    <a:pt x="5439" y="8799"/>
                  </a:cubicBezTo>
                  <a:cubicBezTo>
                    <a:pt x="4428" y="8799"/>
                    <a:pt x="3487" y="8363"/>
                    <a:pt x="2754" y="7648"/>
                  </a:cubicBezTo>
                  <a:cubicBezTo>
                    <a:pt x="1221" y="6184"/>
                    <a:pt x="1221" y="3726"/>
                    <a:pt x="2754" y="2262"/>
                  </a:cubicBezTo>
                  <a:cubicBezTo>
                    <a:pt x="3487" y="1547"/>
                    <a:pt x="4428" y="1112"/>
                    <a:pt x="5439" y="1112"/>
                  </a:cubicBezTo>
                  <a:close/>
                  <a:moveTo>
                    <a:pt x="5430" y="0"/>
                  </a:moveTo>
                  <a:cubicBezTo>
                    <a:pt x="4149" y="0"/>
                    <a:pt x="2859" y="493"/>
                    <a:pt x="1883" y="1478"/>
                  </a:cubicBezTo>
                  <a:cubicBezTo>
                    <a:pt x="0" y="3360"/>
                    <a:pt x="0" y="6550"/>
                    <a:pt x="1883" y="8520"/>
                  </a:cubicBezTo>
                  <a:cubicBezTo>
                    <a:pt x="2824" y="9461"/>
                    <a:pt x="4132" y="9967"/>
                    <a:pt x="5439" y="9967"/>
                  </a:cubicBezTo>
                  <a:cubicBezTo>
                    <a:pt x="6607" y="9967"/>
                    <a:pt x="7618" y="9601"/>
                    <a:pt x="8489" y="8886"/>
                  </a:cubicBezTo>
                  <a:lnTo>
                    <a:pt x="9797" y="10193"/>
                  </a:lnTo>
                  <a:lnTo>
                    <a:pt x="9221" y="10838"/>
                  </a:lnTo>
                  <a:lnTo>
                    <a:pt x="11540" y="13157"/>
                  </a:lnTo>
                  <a:cubicBezTo>
                    <a:pt x="11836" y="13453"/>
                    <a:pt x="12202" y="13592"/>
                    <a:pt x="12551" y="13592"/>
                  </a:cubicBezTo>
                  <a:cubicBezTo>
                    <a:pt x="12987" y="13592"/>
                    <a:pt x="13353" y="13453"/>
                    <a:pt x="13649" y="13157"/>
                  </a:cubicBezTo>
                  <a:cubicBezTo>
                    <a:pt x="14224" y="12581"/>
                    <a:pt x="14224" y="11570"/>
                    <a:pt x="13649" y="10978"/>
                  </a:cubicBezTo>
                  <a:lnTo>
                    <a:pt x="11331" y="8659"/>
                  </a:lnTo>
                  <a:lnTo>
                    <a:pt x="10668" y="9391"/>
                  </a:lnTo>
                  <a:lnTo>
                    <a:pt x="9361" y="8084"/>
                  </a:lnTo>
                  <a:cubicBezTo>
                    <a:pt x="10895" y="6114"/>
                    <a:pt x="10738" y="3221"/>
                    <a:pt x="8925" y="1478"/>
                  </a:cubicBezTo>
                  <a:cubicBezTo>
                    <a:pt x="7984" y="493"/>
                    <a:pt x="6711" y="0"/>
                    <a:pt x="5430"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97;p36">
              <a:extLst>
                <a:ext uri="{FF2B5EF4-FFF2-40B4-BE49-F238E27FC236}">
                  <a16:creationId xmlns:a16="http://schemas.microsoft.com/office/drawing/2014/main" id="{C2BA3F20-EF33-EB48-1CCB-A4BC47CE7360}"/>
                </a:ext>
              </a:extLst>
            </p:cNvPr>
            <p:cNvSpPr/>
            <p:nvPr/>
          </p:nvSpPr>
          <p:spPr>
            <a:xfrm>
              <a:off x="7703675" y="2659275"/>
              <a:ext cx="323350" cy="87175"/>
            </a:xfrm>
            <a:custGeom>
              <a:avLst/>
              <a:gdLst/>
              <a:ahLst/>
              <a:cxnLst/>
              <a:rect l="l" t="t" r="r" b="b"/>
              <a:pathLst>
                <a:path w="12934" h="3487" extrusionOk="0">
                  <a:moveTo>
                    <a:pt x="1673" y="1151"/>
                  </a:moveTo>
                  <a:cubicBezTo>
                    <a:pt x="2039" y="1151"/>
                    <a:pt x="2266" y="1447"/>
                    <a:pt x="2266" y="1813"/>
                  </a:cubicBezTo>
                  <a:cubicBezTo>
                    <a:pt x="2336" y="2092"/>
                    <a:pt x="1970" y="2388"/>
                    <a:pt x="1673" y="2388"/>
                  </a:cubicBezTo>
                  <a:cubicBezTo>
                    <a:pt x="1307" y="2388"/>
                    <a:pt x="1098" y="2092"/>
                    <a:pt x="1098" y="1813"/>
                  </a:cubicBezTo>
                  <a:cubicBezTo>
                    <a:pt x="1028" y="1447"/>
                    <a:pt x="1395" y="1151"/>
                    <a:pt x="1673" y="1151"/>
                  </a:cubicBezTo>
                  <a:close/>
                  <a:moveTo>
                    <a:pt x="0" y="0"/>
                  </a:moveTo>
                  <a:lnTo>
                    <a:pt x="0" y="3487"/>
                  </a:lnTo>
                  <a:lnTo>
                    <a:pt x="5892" y="3487"/>
                  </a:lnTo>
                  <a:cubicBezTo>
                    <a:pt x="6101" y="3051"/>
                    <a:pt x="6467" y="2615"/>
                    <a:pt x="6833" y="2249"/>
                  </a:cubicBezTo>
                  <a:cubicBezTo>
                    <a:pt x="8001" y="1081"/>
                    <a:pt x="9517" y="436"/>
                    <a:pt x="11191" y="436"/>
                  </a:cubicBezTo>
                  <a:cubicBezTo>
                    <a:pt x="11766" y="436"/>
                    <a:pt x="12359" y="506"/>
                    <a:pt x="12934" y="645"/>
                  </a:cubicBez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98;p36">
              <a:extLst>
                <a:ext uri="{FF2B5EF4-FFF2-40B4-BE49-F238E27FC236}">
                  <a16:creationId xmlns:a16="http://schemas.microsoft.com/office/drawing/2014/main" id="{BC68DDA1-992B-C267-005E-A1585B183576}"/>
                </a:ext>
              </a:extLst>
            </p:cNvPr>
            <p:cNvSpPr/>
            <p:nvPr/>
          </p:nvSpPr>
          <p:spPr>
            <a:xfrm>
              <a:off x="7910650" y="2776925"/>
              <a:ext cx="116375" cy="87175"/>
            </a:xfrm>
            <a:custGeom>
              <a:avLst/>
              <a:gdLst/>
              <a:ahLst/>
              <a:cxnLst/>
              <a:rect l="l" t="t" r="r" b="b"/>
              <a:pathLst>
                <a:path w="4655" h="3487" extrusionOk="0">
                  <a:moveTo>
                    <a:pt x="872" y="1"/>
                  </a:moveTo>
                  <a:cubicBezTo>
                    <a:pt x="1" y="1029"/>
                    <a:pt x="1" y="2476"/>
                    <a:pt x="803" y="3487"/>
                  </a:cubicBezTo>
                  <a:lnTo>
                    <a:pt x="4655" y="3487"/>
                  </a:lnTo>
                  <a:lnTo>
                    <a:pt x="4655"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99;p36">
              <a:extLst>
                <a:ext uri="{FF2B5EF4-FFF2-40B4-BE49-F238E27FC236}">
                  <a16:creationId xmlns:a16="http://schemas.microsoft.com/office/drawing/2014/main" id="{1A0D1083-5065-419D-03F8-F5BAE5EEF61A}"/>
                </a:ext>
              </a:extLst>
            </p:cNvPr>
            <p:cNvSpPr/>
            <p:nvPr/>
          </p:nvSpPr>
          <p:spPr>
            <a:xfrm>
              <a:off x="7703675" y="2776925"/>
              <a:ext cx="132925" cy="87175"/>
            </a:xfrm>
            <a:custGeom>
              <a:avLst/>
              <a:gdLst/>
              <a:ahLst/>
              <a:cxnLst/>
              <a:rect l="l" t="t" r="r" b="b"/>
              <a:pathLst>
                <a:path w="5317" h="3487" extrusionOk="0">
                  <a:moveTo>
                    <a:pt x="1673" y="1169"/>
                  </a:moveTo>
                  <a:cubicBezTo>
                    <a:pt x="2039" y="1169"/>
                    <a:pt x="2266" y="1465"/>
                    <a:pt x="2266" y="1744"/>
                  </a:cubicBezTo>
                  <a:cubicBezTo>
                    <a:pt x="2336" y="2110"/>
                    <a:pt x="1970" y="2406"/>
                    <a:pt x="1673" y="2406"/>
                  </a:cubicBezTo>
                  <a:cubicBezTo>
                    <a:pt x="1307" y="2406"/>
                    <a:pt x="1098" y="2110"/>
                    <a:pt x="1098" y="1744"/>
                  </a:cubicBezTo>
                  <a:cubicBezTo>
                    <a:pt x="1028" y="1465"/>
                    <a:pt x="1395" y="1169"/>
                    <a:pt x="1673" y="1169"/>
                  </a:cubicBezTo>
                  <a:close/>
                  <a:moveTo>
                    <a:pt x="0" y="1"/>
                  </a:moveTo>
                  <a:lnTo>
                    <a:pt x="0" y="3487"/>
                  </a:lnTo>
                  <a:lnTo>
                    <a:pt x="5317" y="3487"/>
                  </a:lnTo>
                  <a:cubicBezTo>
                    <a:pt x="5160" y="2981"/>
                    <a:pt x="5090" y="2406"/>
                    <a:pt x="5090" y="1831"/>
                  </a:cubicBezTo>
                  <a:cubicBezTo>
                    <a:pt x="5090" y="1238"/>
                    <a:pt x="5160" y="593"/>
                    <a:pt x="5317"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00;p36">
              <a:extLst>
                <a:ext uri="{FF2B5EF4-FFF2-40B4-BE49-F238E27FC236}">
                  <a16:creationId xmlns:a16="http://schemas.microsoft.com/office/drawing/2014/main" id="{5189830C-088E-0BE9-E4BB-43329524AA62}"/>
                </a:ext>
              </a:extLst>
            </p:cNvPr>
            <p:cNvSpPr/>
            <p:nvPr/>
          </p:nvSpPr>
          <p:spPr>
            <a:xfrm>
              <a:off x="7703675" y="2541175"/>
              <a:ext cx="323350" cy="87175"/>
            </a:xfrm>
            <a:custGeom>
              <a:avLst/>
              <a:gdLst/>
              <a:ahLst/>
              <a:cxnLst/>
              <a:rect l="l" t="t" r="r" b="b"/>
              <a:pathLst>
                <a:path w="12934" h="3487" extrusionOk="0">
                  <a:moveTo>
                    <a:pt x="1673" y="1151"/>
                  </a:moveTo>
                  <a:cubicBezTo>
                    <a:pt x="2039" y="1151"/>
                    <a:pt x="2266" y="1447"/>
                    <a:pt x="2266" y="1813"/>
                  </a:cubicBezTo>
                  <a:cubicBezTo>
                    <a:pt x="2336" y="2110"/>
                    <a:pt x="1970" y="2388"/>
                    <a:pt x="1673" y="2388"/>
                  </a:cubicBezTo>
                  <a:cubicBezTo>
                    <a:pt x="1307" y="2388"/>
                    <a:pt x="1098" y="2110"/>
                    <a:pt x="1098" y="1813"/>
                  </a:cubicBezTo>
                  <a:cubicBezTo>
                    <a:pt x="1028" y="1447"/>
                    <a:pt x="1395" y="1151"/>
                    <a:pt x="1673" y="1151"/>
                  </a:cubicBezTo>
                  <a:close/>
                  <a:moveTo>
                    <a:pt x="0" y="0"/>
                  </a:moveTo>
                  <a:lnTo>
                    <a:pt x="0" y="3487"/>
                  </a:lnTo>
                  <a:lnTo>
                    <a:pt x="12934" y="3487"/>
                  </a:ln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 name="TextBox 30">
            <a:extLst>
              <a:ext uri="{FF2B5EF4-FFF2-40B4-BE49-F238E27FC236}">
                <a16:creationId xmlns:a16="http://schemas.microsoft.com/office/drawing/2014/main" id="{233CBCF0-D728-DF65-55D8-573BBC91DB52}"/>
              </a:ext>
            </a:extLst>
          </p:cNvPr>
          <p:cNvSpPr txBox="1"/>
          <p:nvPr/>
        </p:nvSpPr>
        <p:spPr>
          <a:xfrm>
            <a:off x="1620879" y="170875"/>
            <a:ext cx="6455203" cy="553998"/>
          </a:xfrm>
          <a:prstGeom prst="rect">
            <a:avLst/>
          </a:prstGeom>
          <a:noFill/>
        </p:spPr>
        <p:txBody>
          <a:bodyPr wrap="square" rtlCol="0">
            <a:spAutoFit/>
          </a:bodyPr>
          <a:lstStyle/>
          <a:p>
            <a:pPr algn="ctr"/>
            <a:r>
              <a:rPr lang="vi-VN" sz="3000" b="1" dirty="0">
                <a:latin typeface="Exo 2" panose="020B0604020202020204" charset="0"/>
              </a:rPr>
              <a:t>Giới thiệu về mã hóa AES</a:t>
            </a:r>
            <a:endParaRPr lang="en-US" sz="3000" b="1" dirty="0">
              <a:latin typeface="Exo 2" panose="020B0604020202020204" charset="0"/>
            </a:endParaRPr>
          </a:p>
        </p:txBody>
      </p:sp>
      <p:cxnSp>
        <p:nvCxnSpPr>
          <p:cNvPr id="32" name="Google Shape;194;p36">
            <a:extLst>
              <a:ext uri="{FF2B5EF4-FFF2-40B4-BE49-F238E27FC236}">
                <a16:creationId xmlns:a16="http://schemas.microsoft.com/office/drawing/2014/main" id="{5B379CDF-FF52-BDA7-1D0A-2AB9DD88D6B2}"/>
              </a:ext>
            </a:extLst>
          </p:cNvPr>
          <p:cNvCxnSpPr>
            <a:cxnSpLocks/>
          </p:cNvCxnSpPr>
          <p:nvPr/>
        </p:nvCxnSpPr>
        <p:spPr>
          <a:xfrm>
            <a:off x="91440" y="867432"/>
            <a:ext cx="8961120" cy="0"/>
          </a:xfrm>
          <a:prstGeom prst="straightConnector1">
            <a:avLst/>
          </a:prstGeom>
          <a:noFill/>
          <a:ln w="19050" cap="flat" cmpd="sng">
            <a:solidFill>
              <a:srgbClr val="434343"/>
            </a:solidFill>
            <a:prstDash val="solid"/>
            <a:round/>
            <a:headEnd type="none" w="med" len="med"/>
            <a:tailEnd type="none" w="med" len="med"/>
          </a:ln>
        </p:spPr>
      </p:cxnSp>
    </p:spTree>
    <p:extLst>
      <p:ext uri="{BB962C8B-B14F-4D97-AF65-F5344CB8AC3E}">
        <p14:creationId xmlns:p14="http://schemas.microsoft.com/office/powerpoint/2010/main" val="335154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1000"/>
                                        <p:tgtEl>
                                          <p:spTgt spid="23"/>
                                        </p:tgtEl>
                                      </p:cBhvr>
                                    </p:animEffect>
                                  </p:childTnLst>
                                </p:cTn>
                              </p:par>
                            </p:childTnLst>
                          </p:cTn>
                        </p:par>
                        <p:par>
                          <p:cTn id="8" fill="hold">
                            <p:stCondLst>
                              <p:cond delay="1000"/>
                            </p:stCondLst>
                            <p:childTnLst>
                              <p:par>
                                <p:cTn id="9" presetID="2" presetClass="entr" presetSubtype="8" fill="hold" nodeType="afterEffect">
                                  <p:stCondLst>
                                    <p:cond delay="0"/>
                                  </p:stCondLst>
                                  <p:childTnLst>
                                    <p:set>
                                      <p:cBhvr>
                                        <p:cTn id="10" dur="1" fill="hold">
                                          <p:stCondLst>
                                            <p:cond delay="0"/>
                                          </p:stCondLst>
                                        </p:cTn>
                                        <p:tgtEl>
                                          <p:spTgt spid="32"/>
                                        </p:tgtEl>
                                        <p:attrNameLst>
                                          <p:attrName>style.visibility</p:attrName>
                                        </p:attrNameLst>
                                      </p:cBhvr>
                                      <p:to>
                                        <p:strVal val="visible"/>
                                      </p:to>
                                    </p:set>
                                    <p:anim calcmode="lin" valueType="num">
                                      <p:cBhvr additive="base">
                                        <p:cTn id="11" dur="1000"/>
                                        <p:tgtEl>
                                          <p:spTgt spid="32"/>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192;p36">
            <a:extLst>
              <a:ext uri="{FF2B5EF4-FFF2-40B4-BE49-F238E27FC236}">
                <a16:creationId xmlns:a16="http://schemas.microsoft.com/office/drawing/2014/main" id="{CAC8EA04-1D95-B3DA-C16D-0F6E716D0842}"/>
              </a:ext>
            </a:extLst>
          </p:cNvPr>
          <p:cNvSpPr txBox="1">
            <a:spLocks/>
          </p:cNvSpPr>
          <p:nvPr/>
        </p:nvSpPr>
        <p:spPr>
          <a:xfrm flipH="1">
            <a:off x="39332" y="-105903"/>
            <a:ext cx="1929547" cy="995894"/>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lvl="1"/>
            <a:r>
              <a:rPr lang="vi-VN" sz="7200" b="1" dirty="0">
                <a:latin typeface="Exo 2" panose="020B0604020202020204" charset="0"/>
              </a:rPr>
              <a:t>2.6. </a:t>
            </a:r>
            <a:endParaRPr lang="en" sz="2800" b="1" dirty="0">
              <a:latin typeface="Exo 2" panose="020B0604020202020204" charset="0"/>
            </a:endParaRPr>
          </a:p>
        </p:txBody>
      </p:sp>
      <p:sp>
        <p:nvSpPr>
          <p:cNvPr id="10" name="Google Shape;190;p36">
            <a:hlinkClick r:id="rId3" action="ppaction://hlinksldjump"/>
            <a:extLst>
              <a:ext uri="{FF2B5EF4-FFF2-40B4-BE49-F238E27FC236}">
                <a16:creationId xmlns:a16="http://schemas.microsoft.com/office/drawing/2014/main" id="{E4FEA184-94E2-4DEA-9B48-4F979B1F7AC4}"/>
              </a:ext>
            </a:extLst>
          </p:cNvPr>
          <p:cNvSpPr/>
          <p:nvPr/>
        </p:nvSpPr>
        <p:spPr>
          <a:xfrm>
            <a:off x="8322409" y="128936"/>
            <a:ext cx="620100" cy="617400"/>
          </a:xfrm>
          <a:prstGeom prst="snip2DiagRect">
            <a:avLst>
              <a:gd name="adj1" fmla="val 0"/>
              <a:gd name="adj2" fmla="val 16667"/>
            </a:avLst>
          </a:prstGeom>
          <a:solidFill>
            <a:schemeClr val="accent1"/>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TextBox 16">
            <a:extLst>
              <a:ext uri="{FF2B5EF4-FFF2-40B4-BE49-F238E27FC236}">
                <a16:creationId xmlns:a16="http://schemas.microsoft.com/office/drawing/2014/main" id="{B385A09E-D847-E8AF-7264-728E7A923579}"/>
              </a:ext>
            </a:extLst>
          </p:cNvPr>
          <p:cNvSpPr txBox="1"/>
          <p:nvPr/>
        </p:nvSpPr>
        <p:spPr>
          <a:xfrm>
            <a:off x="1506630" y="182887"/>
            <a:ext cx="6455203" cy="553998"/>
          </a:xfrm>
          <a:prstGeom prst="rect">
            <a:avLst/>
          </a:prstGeom>
          <a:noFill/>
        </p:spPr>
        <p:txBody>
          <a:bodyPr wrap="square" rtlCol="0">
            <a:spAutoFit/>
          </a:bodyPr>
          <a:lstStyle/>
          <a:p>
            <a:pPr algn="ctr"/>
            <a:r>
              <a:rPr lang="vi-VN" sz="3000" b="1" dirty="0">
                <a:latin typeface="Exo 2" panose="020B0604020202020204" charset="0"/>
              </a:rPr>
              <a:t>Giới thiệu về Flutter</a:t>
            </a:r>
            <a:endParaRPr lang="en-US" sz="3000" b="1" dirty="0">
              <a:latin typeface="Exo 2" panose="020B0604020202020204" charset="0"/>
            </a:endParaRPr>
          </a:p>
        </p:txBody>
      </p:sp>
      <p:sp>
        <p:nvSpPr>
          <p:cNvPr id="19" name="TextBox 18">
            <a:extLst>
              <a:ext uri="{FF2B5EF4-FFF2-40B4-BE49-F238E27FC236}">
                <a16:creationId xmlns:a16="http://schemas.microsoft.com/office/drawing/2014/main" id="{BBEDC937-2764-6E03-47BC-AA29B15FE5B1}"/>
              </a:ext>
            </a:extLst>
          </p:cNvPr>
          <p:cNvSpPr txBox="1"/>
          <p:nvPr/>
        </p:nvSpPr>
        <p:spPr>
          <a:xfrm>
            <a:off x="1779638" y="889991"/>
            <a:ext cx="5909186" cy="400110"/>
          </a:xfrm>
          <a:prstGeom prst="rect">
            <a:avLst/>
          </a:prstGeom>
          <a:noFill/>
        </p:spPr>
        <p:txBody>
          <a:bodyPr wrap="square" rtlCol="0">
            <a:spAutoFit/>
          </a:bodyPr>
          <a:lstStyle/>
          <a:p>
            <a:pPr algn="ctr"/>
            <a:r>
              <a:rPr lang="vi-VN" sz="2000" b="1" dirty="0">
                <a:latin typeface="+mj-lt"/>
              </a:rPr>
              <a:t>Flutter</a:t>
            </a:r>
            <a:endParaRPr lang="en-US" sz="2000" b="1" dirty="0">
              <a:latin typeface="+mj-lt"/>
            </a:endParaRPr>
          </a:p>
        </p:txBody>
      </p:sp>
      <p:sp>
        <p:nvSpPr>
          <p:cNvPr id="20" name="TextBox 19">
            <a:extLst>
              <a:ext uri="{FF2B5EF4-FFF2-40B4-BE49-F238E27FC236}">
                <a16:creationId xmlns:a16="http://schemas.microsoft.com/office/drawing/2014/main" id="{7483490C-BB27-9507-07BF-B4D23587730A}"/>
              </a:ext>
            </a:extLst>
          </p:cNvPr>
          <p:cNvSpPr txBox="1"/>
          <p:nvPr/>
        </p:nvSpPr>
        <p:spPr>
          <a:xfrm>
            <a:off x="573375" y="1178781"/>
            <a:ext cx="8321711" cy="1938992"/>
          </a:xfrm>
          <a:prstGeom prst="rect">
            <a:avLst/>
          </a:prstGeom>
          <a:noFill/>
        </p:spPr>
        <p:txBody>
          <a:bodyPr wrap="square" rtlCol="0">
            <a:spAutoFit/>
          </a:bodyPr>
          <a:lstStyle/>
          <a:p>
            <a:pPr marL="285750" indent="-285750">
              <a:buFont typeface="Wingdings" panose="05000000000000000000" pitchFamily="2" charset="2"/>
              <a:buChar char="Ø"/>
            </a:pPr>
            <a:r>
              <a:rPr lang="vi-VN" sz="2000" dirty="0">
                <a:latin typeface="+mj-lt"/>
              </a:rPr>
              <a:t>Flutter là UI Framework mã nguồn mở dành cho di động, miễn phí được tạo bởi Google và phát hành vào tháng 5 năm 2017.</a:t>
            </a:r>
          </a:p>
          <a:p>
            <a:pPr marL="285750" indent="-285750">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Flutter </a:t>
            </a:r>
            <a:r>
              <a:rPr lang="en-US" sz="2000" dirty="0" err="1">
                <a:latin typeface="Times New Roman" panose="02020603050405020304" pitchFamily="18" charset="0"/>
                <a:cs typeface="Times New Roman" panose="02020603050405020304" pitchFamily="18" charset="0"/>
              </a:rPr>
              <a:t>cho</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phép</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bạn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tạo</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một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ứng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dụng</a:t>
            </a:r>
            <a:r>
              <a:rPr lang="en-US" sz="2000" dirty="0">
                <a:latin typeface="Times New Roman" panose="02020603050405020304" pitchFamily="18" charset="0"/>
                <a:cs typeface="Times New Roman" panose="02020603050405020304" pitchFamily="18" charset="0"/>
              </a:rPr>
              <a:t> di </a:t>
            </a:r>
            <a:r>
              <a:rPr lang="en-US" sz="2000" dirty="0" err="1">
                <a:latin typeface="Times New Roman" panose="02020603050405020304" pitchFamily="18" charset="0"/>
                <a:cs typeface="Times New Roman" panose="02020603050405020304" pitchFamily="18" charset="0"/>
              </a:rPr>
              <a:t>động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gốc</a:t>
            </a:r>
            <a:r>
              <a:rPr lang="en-US" sz="2000" dirty="0">
                <a:latin typeface="Times New Roman" panose="02020603050405020304" pitchFamily="18" charset="0"/>
                <a:cs typeface="Times New Roman" panose="02020603050405020304" pitchFamily="18" charset="0"/>
              </a:rPr>
              <a:t> (native app) </a:t>
            </a:r>
            <a:r>
              <a:rPr lang="en-US" sz="2000" dirty="0" err="1">
                <a:latin typeface="Times New Roman" panose="02020603050405020304" pitchFamily="18" charset="0"/>
                <a:cs typeface="Times New Roman" panose="02020603050405020304" pitchFamily="18" charset="0"/>
              </a:rPr>
              <a:t>với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một</a:t>
            </a:r>
            <a:r>
              <a:rPr lang="en-US" sz="2000" dirty="0">
                <a:latin typeface="Times New Roman" panose="02020603050405020304" pitchFamily="18" charset="0"/>
                <a:cs typeface="Times New Roman" panose="02020603050405020304" pitchFamily="18" charset="0"/>
              </a:rPr>
              <a:t> </a:t>
            </a:r>
            <a:r>
              <a:rPr lang="vi-VN" sz="2000" dirty="0">
                <a:latin typeface="Times New Roman" panose="02020603050405020304" pitchFamily="18" charset="0"/>
                <a:cs typeface="Times New Roman" panose="02020603050405020304" pitchFamily="18" charset="0"/>
              </a:rPr>
              <a:t>bộ tập hợp mã nguồn dùng để xây dụng hệ thống phần mềm</a:t>
            </a:r>
            <a:r>
              <a:rPr lang="en-US" sz="2000" dirty="0">
                <a:latin typeface="Times New Roman" panose="02020603050405020304" pitchFamily="18" charset="0"/>
                <a:cs typeface="Times New Roman" panose="02020603050405020304" pitchFamily="18" charset="0"/>
              </a:rPr>
              <a:t>.</a:t>
            </a:r>
            <a:endParaRPr lang="vi-VN" sz="20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Ø"/>
            </a:pPr>
            <a:r>
              <a:rPr lang="vi-VN" sz="2000" dirty="0">
                <a:latin typeface="Times New Roman" panose="02020603050405020304" pitchFamily="18" charset="0"/>
                <a:cs typeface="Times New Roman" panose="02020603050405020304" pitchFamily="18" charset="0"/>
              </a:rPr>
              <a:t>Lý do chọn Flutter</a:t>
            </a:r>
            <a:endParaRPr lang="en-US" sz="2000" dirty="0">
              <a:latin typeface="Times New Roman" panose="02020603050405020304" pitchFamily="18" charset="0"/>
              <a:cs typeface="Times New Roman" panose="02020603050405020304" pitchFamily="18" charset="0"/>
            </a:endParaRPr>
          </a:p>
          <a:p>
            <a:endParaRPr lang="en-US" sz="2000" dirty="0">
              <a:latin typeface="+mj-lt"/>
            </a:endParaRPr>
          </a:p>
        </p:txBody>
      </p:sp>
      <p:sp>
        <p:nvSpPr>
          <p:cNvPr id="21" name="Oval 20">
            <a:extLst>
              <a:ext uri="{FF2B5EF4-FFF2-40B4-BE49-F238E27FC236}">
                <a16:creationId xmlns:a16="http://schemas.microsoft.com/office/drawing/2014/main" id="{AE25DA21-BCCC-78B5-66C4-2ADE37568B64}"/>
              </a:ext>
            </a:extLst>
          </p:cNvPr>
          <p:cNvSpPr/>
          <p:nvPr/>
        </p:nvSpPr>
        <p:spPr>
          <a:xfrm>
            <a:off x="8040701" y="4673890"/>
            <a:ext cx="982951" cy="45902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Slide Number Placeholder 3">
            <a:extLst>
              <a:ext uri="{FF2B5EF4-FFF2-40B4-BE49-F238E27FC236}">
                <a16:creationId xmlns:a16="http://schemas.microsoft.com/office/drawing/2014/main" id="{69B132B6-7ECD-5611-ED84-FC6D0C5BDB7A}"/>
              </a:ext>
            </a:extLst>
          </p:cNvPr>
          <p:cNvSpPr txBox="1">
            <a:spLocks/>
          </p:cNvSpPr>
          <p:nvPr/>
        </p:nvSpPr>
        <p:spPr>
          <a:xfrm>
            <a:off x="8076082" y="4684471"/>
            <a:ext cx="1052052" cy="50165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vi-VN" sz="1800" b="1" dirty="0">
                <a:latin typeface="Times New Roman" panose="02020603050405020304" pitchFamily="18" charset="0"/>
                <a:cs typeface="Times New Roman" panose="02020603050405020304" pitchFamily="18" charset="0"/>
              </a:rPr>
              <a:t>Page </a:t>
            </a:r>
            <a:fld id="{2056E236-50D7-4963-88A9-107A4C67BF7F}" type="slidenum">
              <a:rPr lang="en-US" sz="1800" b="1" smtClean="0">
                <a:latin typeface="Times New Roman" panose="02020603050405020304" pitchFamily="18" charset="0"/>
                <a:cs typeface="Times New Roman" panose="02020603050405020304" pitchFamily="18" charset="0"/>
              </a:rPr>
              <a:pPr/>
              <a:t>17</a:t>
            </a:fld>
            <a:endParaRPr lang="en-US" sz="1800" b="1"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743F8092-BCB4-8B7B-BAEF-31C6F8CB45FC}"/>
              </a:ext>
            </a:extLst>
          </p:cNvPr>
          <p:cNvPicPr>
            <a:picLocks noChangeAspect="1"/>
          </p:cNvPicPr>
          <p:nvPr/>
        </p:nvPicPr>
        <p:blipFill>
          <a:blip r:embed="rId4"/>
          <a:stretch>
            <a:fillRect/>
          </a:stretch>
        </p:blipFill>
        <p:spPr>
          <a:xfrm>
            <a:off x="1693368" y="2829112"/>
            <a:ext cx="5757264" cy="2271214"/>
          </a:xfrm>
          <a:prstGeom prst="rect">
            <a:avLst/>
          </a:prstGeom>
        </p:spPr>
      </p:pic>
      <p:pic>
        <p:nvPicPr>
          <p:cNvPr id="5122" name="Picture 2" descr="Flutter Icon - Download in Flat Style">
            <a:extLst>
              <a:ext uri="{FF2B5EF4-FFF2-40B4-BE49-F238E27FC236}">
                <a16:creationId xmlns:a16="http://schemas.microsoft.com/office/drawing/2014/main" id="{0842C0E4-3749-0269-801B-EC8DA9CAEEF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52204" y="206859"/>
            <a:ext cx="461554" cy="461554"/>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Google Shape;194;p36">
            <a:extLst>
              <a:ext uri="{FF2B5EF4-FFF2-40B4-BE49-F238E27FC236}">
                <a16:creationId xmlns:a16="http://schemas.microsoft.com/office/drawing/2014/main" id="{50FC3BE2-B766-5A09-A058-C2DCC118F939}"/>
              </a:ext>
            </a:extLst>
          </p:cNvPr>
          <p:cNvCxnSpPr>
            <a:cxnSpLocks/>
          </p:cNvCxnSpPr>
          <p:nvPr/>
        </p:nvCxnSpPr>
        <p:spPr>
          <a:xfrm>
            <a:off x="91440" y="867432"/>
            <a:ext cx="8961120" cy="0"/>
          </a:xfrm>
          <a:prstGeom prst="straightConnector1">
            <a:avLst/>
          </a:prstGeom>
          <a:noFill/>
          <a:ln w="19050" cap="flat" cmpd="sng">
            <a:solidFill>
              <a:srgbClr val="434343"/>
            </a:solidFill>
            <a:prstDash val="solid"/>
            <a:round/>
            <a:headEnd type="none" w="med" len="med"/>
            <a:tailEnd type="none" w="med" len="med"/>
          </a:ln>
        </p:spPr>
      </p:cxnSp>
    </p:spTree>
    <p:extLst>
      <p:ext uri="{BB962C8B-B14F-4D97-AF65-F5344CB8AC3E}">
        <p14:creationId xmlns:p14="http://schemas.microsoft.com/office/powerpoint/2010/main" val="25433761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childTnLst>
                                </p:cTn>
                              </p:par>
                            </p:childTnLst>
                          </p:cTn>
                        </p:par>
                        <p:par>
                          <p:cTn id="8" fill="hold">
                            <p:stCondLst>
                              <p:cond delay="1000"/>
                            </p:stCondLst>
                            <p:childTnLst>
                              <p:par>
                                <p:cTn id="9" presetID="2" presetClass="entr" presetSubtype="8" fill="hold" nodeType="after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1000"/>
                                        <p:tgtEl>
                                          <p:spTgt spid="12"/>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Oval 18">
            <a:extLst>
              <a:ext uri="{FF2B5EF4-FFF2-40B4-BE49-F238E27FC236}">
                <a16:creationId xmlns:a16="http://schemas.microsoft.com/office/drawing/2014/main" id="{AA750B1A-05B7-592A-0583-9CAD2346502B}"/>
              </a:ext>
            </a:extLst>
          </p:cNvPr>
          <p:cNvSpPr/>
          <p:nvPr/>
        </p:nvSpPr>
        <p:spPr>
          <a:xfrm>
            <a:off x="8040701" y="4673890"/>
            <a:ext cx="982951" cy="45902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Slide Number Placeholder 3">
            <a:extLst>
              <a:ext uri="{FF2B5EF4-FFF2-40B4-BE49-F238E27FC236}">
                <a16:creationId xmlns:a16="http://schemas.microsoft.com/office/drawing/2014/main" id="{3DEA8813-6BF3-39EC-8F4C-6762B303C40F}"/>
              </a:ext>
            </a:extLst>
          </p:cNvPr>
          <p:cNvSpPr txBox="1">
            <a:spLocks/>
          </p:cNvSpPr>
          <p:nvPr/>
        </p:nvSpPr>
        <p:spPr>
          <a:xfrm>
            <a:off x="8076082" y="4684471"/>
            <a:ext cx="1052052" cy="50165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vi-VN" sz="1800" b="1" dirty="0">
                <a:latin typeface="Times New Roman" panose="02020603050405020304" pitchFamily="18" charset="0"/>
                <a:cs typeface="Times New Roman" panose="02020603050405020304" pitchFamily="18" charset="0"/>
              </a:rPr>
              <a:t>Page </a:t>
            </a:r>
            <a:fld id="{2056E236-50D7-4963-88A9-107A4C67BF7F}" type="slidenum">
              <a:rPr lang="en-US" sz="1800" b="1" smtClean="0">
                <a:latin typeface="Times New Roman" panose="02020603050405020304" pitchFamily="18" charset="0"/>
                <a:cs typeface="Times New Roman" panose="02020603050405020304" pitchFamily="18" charset="0"/>
              </a:rPr>
              <a:pPr/>
              <a:t>18</a:t>
            </a:fld>
            <a:endParaRPr lang="en-US" sz="1800" b="1" dirty="0">
              <a:latin typeface="Times New Roman" panose="02020603050405020304" pitchFamily="18" charset="0"/>
              <a:cs typeface="Times New Roman" panose="02020603050405020304" pitchFamily="18" charset="0"/>
            </a:endParaRPr>
          </a:p>
        </p:txBody>
      </p:sp>
      <p:sp>
        <p:nvSpPr>
          <p:cNvPr id="18" name="TextBox 17">
            <a:extLst>
              <a:ext uri="{FF2B5EF4-FFF2-40B4-BE49-F238E27FC236}">
                <a16:creationId xmlns:a16="http://schemas.microsoft.com/office/drawing/2014/main" id="{C2F748F1-D9ED-03BA-E394-2D7F2A100530}"/>
              </a:ext>
            </a:extLst>
          </p:cNvPr>
          <p:cNvSpPr txBox="1"/>
          <p:nvPr/>
        </p:nvSpPr>
        <p:spPr>
          <a:xfrm>
            <a:off x="1782166" y="890346"/>
            <a:ext cx="5909186" cy="400110"/>
          </a:xfrm>
          <a:prstGeom prst="rect">
            <a:avLst/>
          </a:prstGeom>
          <a:noFill/>
        </p:spPr>
        <p:txBody>
          <a:bodyPr wrap="square" rtlCol="0">
            <a:spAutoFit/>
          </a:bodyPr>
          <a:lstStyle/>
          <a:p>
            <a:pPr algn="ctr"/>
            <a:r>
              <a:rPr lang="vi-VN" sz="2000" b="1" dirty="0">
                <a:latin typeface="+mj-lt"/>
              </a:rPr>
              <a:t>Sơ đồ tổng quan</a:t>
            </a:r>
            <a:endParaRPr lang="en-US" sz="2000" b="1" dirty="0">
              <a:latin typeface="+mj-lt"/>
            </a:endParaRPr>
          </a:p>
        </p:txBody>
      </p:sp>
      <p:pic>
        <p:nvPicPr>
          <p:cNvPr id="21" name="Picture 20" descr="A picture containing diagram&#10;&#10;Description automatically generated">
            <a:extLst>
              <a:ext uri="{FF2B5EF4-FFF2-40B4-BE49-F238E27FC236}">
                <a16:creationId xmlns:a16="http://schemas.microsoft.com/office/drawing/2014/main" id="{0838EFAC-EAC5-4889-560D-CE45DA4E2192}"/>
              </a:ext>
            </a:extLst>
          </p:cNvPr>
          <p:cNvPicPr>
            <a:picLocks noChangeAspect="1"/>
          </p:cNvPicPr>
          <p:nvPr/>
        </p:nvPicPr>
        <p:blipFill>
          <a:blip r:embed="rId3"/>
          <a:stretch>
            <a:fillRect/>
          </a:stretch>
        </p:blipFill>
        <p:spPr>
          <a:xfrm>
            <a:off x="1543655" y="1313369"/>
            <a:ext cx="6056689" cy="3711477"/>
          </a:xfrm>
          <a:prstGeom prst="rect">
            <a:avLst/>
          </a:prstGeom>
        </p:spPr>
      </p:pic>
      <p:sp>
        <p:nvSpPr>
          <p:cNvPr id="12" name="Google Shape;192;p36">
            <a:extLst>
              <a:ext uri="{FF2B5EF4-FFF2-40B4-BE49-F238E27FC236}">
                <a16:creationId xmlns:a16="http://schemas.microsoft.com/office/drawing/2014/main" id="{54E06E46-F423-213B-DD03-325BA2A0D1C2}"/>
              </a:ext>
            </a:extLst>
          </p:cNvPr>
          <p:cNvSpPr txBox="1">
            <a:spLocks/>
          </p:cNvSpPr>
          <p:nvPr/>
        </p:nvSpPr>
        <p:spPr>
          <a:xfrm flipH="1">
            <a:off x="91440" y="-119995"/>
            <a:ext cx="1862872" cy="995894"/>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lvl="1"/>
            <a:r>
              <a:rPr lang="vi-VN" sz="7200" b="1" dirty="0">
                <a:latin typeface="Exo 2" panose="020B0604020202020204" charset="0"/>
              </a:rPr>
              <a:t>2.7. </a:t>
            </a:r>
            <a:endParaRPr lang="en" sz="2800" b="1" dirty="0">
              <a:latin typeface="Exo 2" panose="020B0604020202020204" charset="0"/>
            </a:endParaRPr>
          </a:p>
        </p:txBody>
      </p:sp>
      <p:sp>
        <p:nvSpPr>
          <p:cNvPr id="13" name="Google Shape;190;p36">
            <a:hlinkClick r:id="rId4" action="ppaction://hlinksldjump"/>
            <a:extLst>
              <a:ext uri="{FF2B5EF4-FFF2-40B4-BE49-F238E27FC236}">
                <a16:creationId xmlns:a16="http://schemas.microsoft.com/office/drawing/2014/main" id="{52F5E13D-640C-FA89-BC9E-C2006582D2AF}"/>
              </a:ext>
            </a:extLst>
          </p:cNvPr>
          <p:cNvSpPr/>
          <p:nvPr/>
        </p:nvSpPr>
        <p:spPr>
          <a:xfrm>
            <a:off x="8398462" y="128936"/>
            <a:ext cx="620100" cy="617400"/>
          </a:xfrm>
          <a:prstGeom prst="snip2DiagRect">
            <a:avLst>
              <a:gd name="adj1" fmla="val 0"/>
              <a:gd name="adj2" fmla="val 16667"/>
            </a:avLst>
          </a:prstGeom>
          <a:solidFill>
            <a:schemeClr val="accent1"/>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TextBox 13">
            <a:extLst>
              <a:ext uri="{FF2B5EF4-FFF2-40B4-BE49-F238E27FC236}">
                <a16:creationId xmlns:a16="http://schemas.microsoft.com/office/drawing/2014/main" id="{D5C6ADFA-F967-410E-F46D-57D5E37692DA}"/>
              </a:ext>
            </a:extLst>
          </p:cNvPr>
          <p:cNvSpPr txBox="1"/>
          <p:nvPr/>
        </p:nvSpPr>
        <p:spPr>
          <a:xfrm>
            <a:off x="1568669" y="208204"/>
            <a:ext cx="6455203" cy="553998"/>
          </a:xfrm>
          <a:prstGeom prst="rect">
            <a:avLst/>
          </a:prstGeom>
          <a:noFill/>
        </p:spPr>
        <p:txBody>
          <a:bodyPr wrap="square" rtlCol="0">
            <a:spAutoFit/>
          </a:bodyPr>
          <a:lstStyle/>
          <a:p>
            <a:pPr algn="ctr"/>
            <a:r>
              <a:rPr lang="vi-VN" sz="3000" b="1" dirty="0">
                <a:latin typeface="Exo 2" panose="020B0604020202020204" charset="0"/>
              </a:rPr>
              <a:t>Giới thiệu hệ thống(1)</a:t>
            </a:r>
            <a:endParaRPr lang="en-US" sz="3000" b="1" dirty="0">
              <a:latin typeface="Exo 2" panose="020B0604020202020204" charset="0"/>
            </a:endParaRPr>
          </a:p>
        </p:txBody>
      </p:sp>
      <p:pic>
        <p:nvPicPr>
          <p:cNvPr id="15" name="Picture 2" descr="Face Recognition Icon - Download Face Recognition Icon 7792 | Noun Project">
            <a:extLst>
              <a:ext uri="{FF2B5EF4-FFF2-40B4-BE49-F238E27FC236}">
                <a16:creationId xmlns:a16="http://schemas.microsoft.com/office/drawing/2014/main" id="{147FB815-D342-D126-032B-373A64A78E2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06253" y="128937"/>
            <a:ext cx="617399" cy="617399"/>
          </a:xfrm>
          <a:prstGeom prst="rect">
            <a:avLst/>
          </a:prstGeom>
          <a:noFill/>
          <a:extLst>
            <a:ext uri="{909E8E84-426E-40DD-AFC4-6F175D3DCCD1}">
              <a14:hiddenFill xmlns:a14="http://schemas.microsoft.com/office/drawing/2010/main">
                <a:solidFill>
                  <a:srgbClr val="FFFFFF"/>
                </a:solidFill>
              </a14:hiddenFill>
            </a:ext>
          </a:extLst>
        </p:spPr>
      </p:pic>
      <p:cxnSp>
        <p:nvCxnSpPr>
          <p:cNvPr id="16" name="Google Shape;194;p36">
            <a:extLst>
              <a:ext uri="{FF2B5EF4-FFF2-40B4-BE49-F238E27FC236}">
                <a16:creationId xmlns:a16="http://schemas.microsoft.com/office/drawing/2014/main" id="{B1A73AFC-71C0-85E1-292B-819DDC49AAB8}"/>
              </a:ext>
            </a:extLst>
          </p:cNvPr>
          <p:cNvCxnSpPr>
            <a:cxnSpLocks/>
          </p:cNvCxnSpPr>
          <p:nvPr/>
        </p:nvCxnSpPr>
        <p:spPr>
          <a:xfrm>
            <a:off x="91440" y="867432"/>
            <a:ext cx="8961120" cy="0"/>
          </a:xfrm>
          <a:prstGeom prst="straightConnector1">
            <a:avLst/>
          </a:prstGeom>
          <a:noFill/>
          <a:ln w="19050" cap="flat" cmpd="sng">
            <a:solidFill>
              <a:srgbClr val="434343"/>
            </a:solidFill>
            <a:prstDash val="solid"/>
            <a:round/>
            <a:headEnd type="none" w="med" len="med"/>
            <a:tailEnd type="none" w="med" len="med"/>
          </a:ln>
        </p:spPr>
      </p:cxnSp>
    </p:spTree>
    <p:extLst>
      <p:ext uri="{BB962C8B-B14F-4D97-AF65-F5344CB8AC3E}">
        <p14:creationId xmlns:p14="http://schemas.microsoft.com/office/powerpoint/2010/main" val="1042986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childTnLst>
                                </p:cTn>
                              </p:par>
                            </p:childTnLst>
                          </p:cTn>
                        </p:par>
                        <p:par>
                          <p:cTn id="8" fill="hold">
                            <p:stCondLst>
                              <p:cond delay="1000"/>
                            </p:stCondLst>
                            <p:childTnLst>
                              <p:par>
                                <p:cTn id="9" presetID="2" presetClass="entr" presetSubtype="8" fill="hold" nodeType="after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1000"/>
                                        <p:tgtEl>
                                          <p:spTgt spid="16"/>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Oval 18">
            <a:extLst>
              <a:ext uri="{FF2B5EF4-FFF2-40B4-BE49-F238E27FC236}">
                <a16:creationId xmlns:a16="http://schemas.microsoft.com/office/drawing/2014/main" id="{AA750B1A-05B7-592A-0583-9CAD2346502B}"/>
              </a:ext>
            </a:extLst>
          </p:cNvPr>
          <p:cNvSpPr/>
          <p:nvPr/>
        </p:nvSpPr>
        <p:spPr>
          <a:xfrm>
            <a:off x="8040701" y="4673890"/>
            <a:ext cx="982951" cy="45902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Slide Number Placeholder 3">
            <a:extLst>
              <a:ext uri="{FF2B5EF4-FFF2-40B4-BE49-F238E27FC236}">
                <a16:creationId xmlns:a16="http://schemas.microsoft.com/office/drawing/2014/main" id="{3DEA8813-6BF3-39EC-8F4C-6762B303C40F}"/>
              </a:ext>
            </a:extLst>
          </p:cNvPr>
          <p:cNvSpPr txBox="1">
            <a:spLocks/>
          </p:cNvSpPr>
          <p:nvPr/>
        </p:nvSpPr>
        <p:spPr>
          <a:xfrm>
            <a:off x="8076082" y="4684471"/>
            <a:ext cx="1052052" cy="50165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vi-VN" sz="1800" b="1" dirty="0">
                <a:latin typeface="Times New Roman" panose="02020603050405020304" pitchFamily="18" charset="0"/>
                <a:cs typeface="Times New Roman" panose="02020603050405020304" pitchFamily="18" charset="0"/>
              </a:rPr>
              <a:t>Page </a:t>
            </a:r>
            <a:fld id="{2056E236-50D7-4963-88A9-107A4C67BF7F}" type="slidenum">
              <a:rPr lang="en-US" sz="1800" b="1" smtClean="0">
                <a:latin typeface="Times New Roman" panose="02020603050405020304" pitchFamily="18" charset="0"/>
                <a:cs typeface="Times New Roman" panose="02020603050405020304" pitchFamily="18" charset="0"/>
              </a:rPr>
              <a:pPr/>
              <a:t>19</a:t>
            </a:fld>
            <a:endParaRPr lang="en-US" sz="1800" b="1" dirty="0">
              <a:latin typeface="Times New Roman" panose="02020603050405020304" pitchFamily="18" charset="0"/>
              <a:cs typeface="Times New Roman" panose="02020603050405020304" pitchFamily="18" charset="0"/>
            </a:endParaRPr>
          </a:p>
        </p:txBody>
      </p:sp>
      <p:sp>
        <p:nvSpPr>
          <p:cNvPr id="18" name="TextBox 17">
            <a:extLst>
              <a:ext uri="{FF2B5EF4-FFF2-40B4-BE49-F238E27FC236}">
                <a16:creationId xmlns:a16="http://schemas.microsoft.com/office/drawing/2014/main" id="{C2F748F1-D9ED-03BA-E394-2D7F2A100530}"/>
              </a:ext>
            </a:extLst>
          </p:cNvPr>
          <p:cNvSpPr txBox="1"/>
          <p:nvPr/>
        </p:nvSpPr>
        <p:spPr>
          <a:xfrm>
            <a:off x="-193976" y="935094"/>
            <a:ext cx="5909186" cy="400110"/>
          </a:xfrm>
          <a:prstGeom prst="rect">
            <a:avLst/>
          </a:prstGeom>
          <a:noFill/>
        </p:spPr>
        <p:txBody>
          <a:bodyPr wrap="square" rtlCol="0">
            <a:spAutoFit/>
          </a:bodyPr>
          <a:lstStyle/>
          <a:p>
            <a:pPr algn="ctr"/>
            <a:r>
              <a:rPr lang="vi-VN" sz="2000" b="1" dirty="0">
                <a:latin typeface="+mj-lt"/>
              </a:rPr>
              <a:t>Sơ đồ phần cứng</a:t>
            </a:r>
            <a:endParaRPr lang="en-US" sz="2000" b="1" dirty="0">
              <a:latin typeface="+mj-lt"/>
            </a:endParaRPr>
          </a:p>
        </p:txBody>
      </p:sp>
      <p:pic>
        <p:nvPicPr>
          <p:cNvPr id="22" name="Picture 21">
            <a:extLst>
              <a:ext uri="{FF2B5EF4-FFF2-40B4-BE49-F238E27FC236}">
                <a16:creationId xmlns:a16="http://schemas.microsoft.com/office/drawing/2014/main" id="{2B82F691-B222-6C1F-E068-AE8C04E503F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00801" y="1335204"/>
            <a:ext cx="4397622" cy="3338686"/>
          </a:xfrm>
          <a:prstGeom prst="rect">
            <a:avLst/>
          </a:prstGeom>
          <a:noFill/>
          <a:ln>
            <a:noFill/>
          </a:ln>
        </p:spPr>
      </p:pic>
      <p:sp>
        <p:nvSpPr>
          <p:cNvPr id="12" name="Google Shape;192;p36">
            <a:extLst>
              <a:ext uri="{FF2B5EF4-FFF2-40B4-BE49-F238E27FC236}">
                <a16:creationId xmlns:a16="http://schemas.microsoft.com/office/drawing/2014/main" id="{31FF5B0A-C2A5-30A3-66ED-B191768E8012}"/>
              </a:ext>
            </a:extLst>
          </p:cNvPr>
          <p:cNvSpPr txBox="1">
            <a:spLocks/>
          </p:cNvSpPr>
          <p:nvPr/>
        </p:nvSpPr>
        <p:spPr>
          <a:xfrm flipH="1">
            <a:off x="91440" y="-119995"/>
            <a:ext cx="1862872" cy="995894"/>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lvl="1"/>
            <a:r>
              <a:rPr lang="vi-VN" sz="7200" b="1" dirty="0">
                <a:latin typeface="Exo 2" panose="020B0604020202020204" charset="0"/>
              </a:rPr>
              <a:t>2.7. </a:t>
            </a:r>
            <a:endParaRPr lang="en" sz="2800" b="1" dirty="0">
              <a:latin typeface="Exo 2" panose="020B0604020202020204" charset="0"/>
            </a:endParaRPr>
          </a:p>
        </p:txBody>
      </p:sp>
      <p:sp>
        <p:nvSpPr>
          <p:cNvPr id="13" name="Google Shape;190;p36">
            <a:hlinkClick r:id="rId4" action="ppaction://hlinksldjump"/>
            <a:extLst>
              <a:ext uri="{FF2B5EF4-FFF2-40B4-BE49-F238E27FC236}">
                <a16:creationId xmlns:a16="http://schemas.microsoft.com/office/drawing/2014/main" id="{A79D11EB-1AE4-61E4-FD58-8010586ADDC3}"/>
              </a:ext>
            </a:extLst>
          </p:cNvPr>
          <p:cNvSpPr/>
          <p:nvPr/>
        </p:nvSpPr>
        <p:spPr>
          <a:xfrm>
            <a:off x="8398462" y="128936"/>
            <a:ext cx="620100" cy="617400"/>
          </a:xfrm>
          <a:prstGeom prst="snip2DiagRect">
            <a:avLst>
              <a:gd name="adj1" fmla="val 0"/>
              <a:gd name="adj2" fmla="val 16667"/>
            </a:avLst>
          </a:prstGeom>
          <a:solidFill>
            <a:schemeClr val="accent1"/>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TextBox 13">
            <a:extLst>
              <a:ext uri="{FF2B5EF4-FFF2-40B4-BE49-F238E27FC236}">
                <a16:creationId xmlns:a16="http://schemas.microsoft.com/office/drawing/2014/main" id="{84370742-F992-B279-4B3B-F6D489966A62}"/>
              </a:ext>
            </a:extLst>
          </p:cNvPr>
          <p:cNvSpPr txBox="1"/>
          <p:nvPr/>
        </p:nvSpPr>
        <p:spPr>
          <a:xfrm>
            <a:off x="1568669" y="208204"/>
            <a:ext cx="6455203" cy="553998"/>
          </a:xfrm>
          <a:prstGeom prst="rect">
            <a:avLst/>
          </a:prstGeom>
          <a:noFill/>
        </p:spPr>
        <p:txBody>
          <a:bodyPr wrap="square" rtlCol="0">
            <a:spAutoFit/>
          </a:bodyPr>
          <a:lstStyle/>
          <a:p>
            <a:pPr algn="ctr"/>
            <a:r>
              <a:rPr lang="vi-VN" sz="3000" b="1" dirty="0">
                <a:latin typeface="Exo 2" panose="020B0604020202020204" charset="0"/>
              </a:rPr>
              <a:t>Giới thiệu hệ thống(2)</a:t>
            </a:r>
            <a:endParaRPr lang="en-US" sz="3000" b="1" dirty="0">
              <a:latin typeface="Exo 2" panose="020B0604020202020204" charset="0"/>
            </a:endParaRPr>
          </a:p>
        </p:txBody>
      </p:sp>
      <p:pic>
        <p:nvPicPr>
          <p:cNvPr id="15" name="Picture 2" descr="Face Recognition Icon - Download Face Recognition Icon 7792 | Noun Project">
            <a:extLst>
              <a:ext uri="{FF2B5EF4-FFF2-40B4-BE49-F238E27FC236}">
                <a16:creationId xmlns:a16="http://schemas.microsoft.com/office/drawing/2014/main" id="{4D0C534C-88F3-5E68-C671-A92CEFC2AD9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06253" y="128937"/>
            <a:ext cx="617399" cy="617399"/>
          </a:xfrm>
          <a:prstGeom prst="rect">
            <a:avLst/>
          </a:prstGeom>
          <a:noFill/>
          <a:extLst>
            <a:ext uri="{909E8E84-426E-40DD-AFC4-6F175D3DCCD1}">
              <a14:hiddenFill xmlns:a14="http://schemas.microsoft.com/office/drawing/2010/main">
                <a:solidFill>
                  <a:srgbClr val="FFFFFF"/>
                </a:solidFill>
              </a14:hiddenFill>
            </a:ext>
          </a:extLst>
        </p:spPr>
      </p:pic>
      <p:cxnSp>
        <p:nvCxnSpPr>
          <p:cNvPr id="16" name="Google Shape;194;p36">
            <a:extLst>
              <a:ext uri="{FF2B5EF4-FFF2-40B4-BE49-F238E27FC236}">
                <a16:creationId xmlns:a16="http://schemas.microsoft.com/office/drawing/2014/main" id="{1254C540-EBE5-B8EE-78C9-920F29C2B2E9}"/>
              </a:ext>
            </a:extLst>
          </p:cNvPr>
          <p:cNvCxnSpPr>
            <a:cxnSpLocks/>
          </p:cNvCxnSpPr>
          <p:nvPr/>
        </p:nvCxnSpPr>
        <p:spPr>
          <a:xfrm>
            <a:off x="91440" y="867432"/>
            <a:ext cx="8961120" cy="0"/>
          </a:xfrm>
          <a:prstGeom prst="straightConnector1">
            <a:avLst/>
          </a:prstGeom>
          <a:noFill/>
          <a:ln w="19050" cap="flat" cmpd="sng">
            <a:solidFill>
              <a:srgbClr val="434343"/>
            </a:solidFill>
            <a:prstDash val="solid"/>
            <a:round/>
            <a:headEnd type="none" w="med" len="med"/>
            <a:tailEnd type="none" w="med" len="med"/>
          </a:ln>
        </p:spPr>
      </p:cxnSp>
      <p:sp>
        <p:nvSpPr>
          <p:cNvPr id="11" name="TextBox 10">
            <a:extLst>
              <a:ext uri="{FF2B5EF4-FFF2-40B4-BE49-F238E27FC236}">
                <a16:creationId xmlns:a16="http://schemas.microsoft.com/office/drawing/2014/main" id="{50DE3234-2896-863A-A2AC-ADACE68E07DC}"/>
              </a:ext>
            </a:extLst>
          </p:cNvPr>
          <p:cNvSpPr txBox="1"/>
          <p:nvPr/>
        </p:nvSpPr>
        <p:spPr>
          <a:xfrm>
            <a:off x="3464969" y="936751"/>
            <a:ext cx="5909186" cy="400110"/>
          </a:xfrm>
          <a:prstGeom prst="rect">
            <a:avLst/>
          </a:prstGeom>
          <a:noFill/>
        </p:spPr>
        <p:txBody>
          <a:bodyPr wrap="square" rtlCol="0">
            <a:spAutoFit/>
          </a:bodyPr>
          <a:lstStyle/>
          <a:p>
            <a:pPr algn="ctr"/>
            <a:r>
              <a:rPr lang="vi-VN" sz="2000" b="1" dirty="0">
                <a:latin typeface="+mj-lt"/>
              </a:rPr>
              <a:t>Thi công phần cứng</a:t>
            </a:r>
            <a:endParaRPr lang="en-US" sz="2000" b="1" dirty="0">
              <a:latin typeface="+mj-lt"/>
            </a:endParaRPr>
          </a:p>
        </p:txBody>
      </p:sp>
      <p:pic>
        <p:nvPicPr>
          <p:cNvPr id="17" name="Picture 16" descr="A picture containing text, box&#10;&#10;Description automatically generated">
            <a:extLst>
              <a:ext uri="{FF2B5EF4-FFF2-40B4-BE49-F238E27FC236}">
                <a16:creationId xmlns:a16="http://schemas.microsoft.com/office/drawing/2014/main" id="{B78EFADA-C9EC-36F2-2298-584511933B74}"/>
              </a:ext>
            </a:extLst>
          </p:cNvPr>
          <p:cNvPicPr>
            <a:picLocks noChangeAspect="1"/>
          </p:cNvPicPr>
          <p:nvPr/>
        </p:nvPicPr>
        <p:blipFill>
          <a:blip r:embed="rId6"/>
          <a:stretch>
            <a:fillRect/>
          </a:stretch>
        </p:blipFill>
        <p:spPr>
          <a:xfrm>
            <a:off x="5189231" y="1394399"/>
            <a:ext cx="3178579" cy="3226286"/>
          </a:xfrm>
          <a:prstGeom prst="rect">
            <a:avLst/>
          </a:prstGeom>
        </p:spPr>
      </p:pic>
    </p:spTree>
    <p:extLst>
      <p:ext uri="{BB962C8B-B14F-4D97-AF65-F5344CB8AC3E}">
        <p14:creationId xmlns:p14="http://schemas.microsoft.com/office/powerpoint/2010/main" val="1715713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childTnLst>
                                </p:cTn>
                              </p:par>
                            </p:childTnLst>
                          </p:cTn>
                        </p:par>
                        <p:par>
                          <p:cTn id="8" fill="hold">
                            <p:stCondLst>
                              <p:cond delay="1000"/>
                            </p:stCondLst>
                            <p:childTnLst>
                              <p:par>
                                <p:cTn id="9" presetID="2" presetClass="entr" presetSubtype="8" fill="hold" nodeType="after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1000"/>
                                        <p:tgtEl>
                                          <p:spTgt spid="16"/>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2" name="Title 1"/>
          <p:cNvSpPr>
            <a:spLocks noGrp="1"/>
          </p:cNvSpPr>
          <p:nvPr>
            <p:ph type="ctrTitle"/>
          </p:nvPr>
        </p:nvSpPr>
        <p:spPr/>
        <p:txBody>
          <a:bodyPr/>
          <a:lstStyle/>
          <a:p>
            <a:r>
              <a:rPr lang="vi-VN" sz="3200" dirty="0"/>
              <a:t>NỘI DUNG CHÍNH</a:t>
            </a:r>
            <a:endParaRPr lang="en-US" sz="3200" dirty="0"/>
          </a:p>
        </p:txBody>
      </p:sp>
      <p:sp>
        <p:nvSpPr>
          <p:cNvPr id="4" name="Title 1"/>
          <p:cNvSpPr txBox="1">
            <a:spLocks/>
          </p:cNvSpPr>
          <p:nvPr/>
        </p:nvSpPr>
        <p:spPr>
          <a:xfrm>
            <a:off x="2612450" y="1273797"/>
            <a:ext cx="5527390" cy="54447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434343"/>
              </a:buClr>
              <a:buSzPts val="2400"/>
              <a:buFont typeface="Exo 2"/>
              <a:buNone/>
              <a:defRPr sz="2400" b="1" i="0" u="none" strike="noStrike" cap="none">
                <a:solidFill>
                  <a:srgbClr val="434343"/>
                </a:solidFill>
                <a:latin typeface="Exo 2"/>
                <a:ea typeface="Exo 2"/>
                <a:cs typeface="Exo 2"/>
                <a:sym typeface="Exo 2"/>
              </a:defRPr>
            </a:lvl1pPr>
            <a:lvl2pPr marR="0" lvl="1"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2pPr>
            <a:lvl3pPr marR="0" lvl="2"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3pPr>
            <a:lvl4pPr marR="0" lvl="3"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4pPr>
            <a:lvl5pPr marR="0" lvl="4"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5pPr>
            <a:lvl6pPr marR="0" lvl="5"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6pPr>
            <a:lvl7pPr marR="0" lvl="6"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7pPr>
            <a:lvl8pPr marR="0" lvl="7"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8pPr>
            <a:lvl9pPr marR="0" lvl="8"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9pPr>
          </a:lstStyle>
          <a:p>
            <a:pPr lvl="0" algn="l"/>
            <a:r>
              <a:rPr lang="vi-VN" sz="2800" dirty="0"/>
              <a:t>TỔNG QUAN VỀ ĐỀ TÀI</a:t>
            </a:r>
            <a:endParaRPr lang="en-US" sz="1050" dirty="0"/>
          </a:p>
        </p:txBody>
      </p:sp>
      <p:sp>
        <p:nvSpPr>
          <p:cNvPr id="5" name="Title 1"/>
          <p:cNvSpPr txBox="1">
            <a:spLocks/>
          </p:cNvSpPr>
          <p:nvPr/>
        </p:nvSpPr>
        <p:spPr>
          <a:xfrm>
            <a:off x="2612450" y="2062185"/>
            <a:ext cx="6706696" cy="52601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434343"/>
              </a:buClr>
              <a:buSzPts val="2400"/>
              <a:buFont typeface="Exo 2"/>
              <a:buNone/>
              <a:defRPr sz="2400" b="1" i="0" u="none" strike="noStrike" cap="none">
                <a:solidFill>
                  <a:srgbClr val="434343"/>
                </a:solidFill>
                <a:latin typeface="Exo 2"/>
                <a:ea typeface="Exo 2"/>
                <a:cs typeface="Exo 2"/>
                <a:sym typeface="Exo 2"/>
              </a:defRPr>
            </a:lvl1pPr>
            <a:lvl2pPr marR="0" lvl="1"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2pPr>
            <a:lvl3pPr marR="0" lvl="2"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3pPr>
            <a:lvl4pPr marR="0" lvl="3"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4pPr>
            <a:lvl5pPr marR="0" lvl="4"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5pPr>
            <a:lvl6pPr marR="0" lvl="5"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6pPr>
            <a:lvl7pPr marR="0" lvl="6"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7pPr>
            <a:lvl8pPr marR="0" lvl="7"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8pPr>
            <a:lvl9pPr marR="0" lvl="8"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9pPr>
          </a:lstStyle>
          <a:p>
            <a:pPr lvl="0" algn="l"/>
            <a:r>
              <a:rPr lang="vi-VN" sz="2800" dirty="0"/>
              <a:t>NỘI DUNG THỰC HIỆN</a:t>
            </a:r>
            <a:endParaRPr lang="en-US" sz="2800" dirty="0"/>
          </a:p>
        </p:txBody>
      </p:sp>
      <p:sp>
        <p:nvSpPr>
          <p:cNvPr id="6" name="Title 1"/>
          <p:cNvSpPr txBox="1">
            <a:spLocks/>
          </p:cNvSpPr>
          <p:nvPr/>
        </p:nvSpPr>
        <p:spPr>
          <a:xfrm>
            <a:off x="2612450" y="2832118"/>
            <a:ext cx="7467600" cy="51119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434343"/>
              </a:buClr>
              <a:buSzPts val="2400"/>
              <a:buFont typeface="Exo 2"/>
              <a:buNone/>
              <a:defRPr sz="2400" b="1" i="0" u="none" strike="noStrike" cap="none">
                <a:solidFill>
                  <a:srgbClr val="434343"/>
                </a:solidFill>
                <a:latin typeface="Exo 2"/>
                <a:ea typeface="Exo 2"/>
                <a:cs typeface="Exo 2"/>
                <a:sym typeface="Exo 2"/>
              </a:defRPr>
            </a:lvl1pPr>
            <a:lvl2pPr marR="0" lvl="1"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2pPr>
            <a:lvl3pPr marR="0" lvl="2"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3pPr>
            <a:lvl4pPr marR="0" lvl="3"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4pPr>
            <a:lvl5pPr marR="0" lvl="4"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5pPr>
            <a:lvl6pPr marR="0" lvl="5"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6pPr>
            <a:lvl7pPr marR="0" lvl="6"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7pPr>
            <a:lvl8pPr marR="0" lvl="7"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8pPr>
            <a:lvl9pPr marR="0" lvl="8"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9pPr>
          </a:lstStyle>
          <a:p>
            <a:pPr lvl="0" algn="l"/>
            <a:r>
              <a:rPr lang="vi-VN" sz="2800" dirty="0"/>
              <a:t>THỰC NGHIỆM</a:t>
            </a:r>
            <a:endParaRPr lang="en-US" sz="2800" dirty="0"/>
          </a:p>
        </p:txBody>
      </p:sp>
      <p:sp>
        <p:nvSpPr>
          <p:cNvPr id="9" name="Google Shape;1063;p62"/>
          <p:cNvSpPr/>
          <p:nvPr/>
        </p:nvSpPr>
        <p:spPr>
          <a:xfrm flipV="1">
            <a:off x="1209675" y="1048335"/>
            <a:ext cx="1107600" cy="106835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Title 1">
            <a:extLst>
              <a:ext uri="{FF2B5EF4-FFF2-40B4-BE49-F238E27FC236}">
                <a16:creationId xmlns:a16="http://schemas.microsoft.com/office/drawing/2014/main" id="{A5272686-E3CE-899D-F376-DB4DB7C5A0BC}"/>
              </a:ext>
            </a:extLst>
          </p:cNvPr>
          <p:cNvSpPr txBox="1">
            <a:spLocks/>
          </p:cNvSpPr>
          <p:nvPr/>
        </p:nvSpPr>
        <p:spPr>
          <a:xfrm>
            <a:off x="2612450" y="3591940"/>
            <a:ext cx="7467600" cy="51119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434343"/>
              </a:buClr>
              <a:buSzPts val="2400"/>
              <a:buFont typeface="Exo 2"/>
              <a:buNone/>
              <a:defRPr sz="2400" b="1" i="0" u="none" strike="noStrike" cap="none">
                <a:solidFill>
                  <a:srgbClr val="434343"/>
                </a:solidFill>
                <a:latin typeface="Exo 2"/>
                <a:ea typeface="Exo 2"/>
                <a:cs typeface="Exo 2"/>
                <a:sym typeface="Exo 2"/>
              </a:defRPr>
            </a:lvl1pPr>
            <a:lvl2pPr marR="0" lvl="1"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2pPr>
            <a:lvl3pPr marR="0" lvl="2"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3pPr>
            <a:lvl4pPr marR="0" lvl="3"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4pPr>
            <a:lvl5pPr marR="0" lvl="4"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5pPr>
            <a:lvl6pPr marR="0" lvl="5"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6pPr>
            <a:lvl7pPr marR="0" lvl="6"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7pPr>
            <a:lvl8pPr marR="0" lvl="7"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8pPr>
            <a:lvl9pPr marR="0" lvl="8" algn="r" rtl="0">
              <a:lnSpc>
                <a:spcPct val="100000"/>
              </a:lnSpc>
              <a:spcBef>
                <a:spcPts val="0"/>
              </a:spcBef>
              <a:spcAft>
                <a:spcPts val="0"/>
              </a:spcAft>
              <a:buClr>
                <a:schemeClr val="dk1"/>
              </a:buClr>
              <a:buSzPts val="2400"/>
              <a:buFont typeface="Exo 2"/>
              <a:buNone/>
              <a:defRPr sz="2400" b="0" i="0" u="none" strike="noStrike" cap="none">
                <a:solidFill>
                  <a:schemeClr val="dk1"/>
                </a:solidFill>
                <a:latin typeface="Exo 2"/>
                <a:ea typeface="Exo 2"/>
                <a:cs typeface="Exo 2"/>
                <a:sym typeface="Exo 2"/>
              </a:defRPr>
            </a:lvl9pPr>
          </a:lstStyle>
          <a:p>
            <a:pPr lvl="0" algn="l"/>
            <a:r>
              <a:rPr lang="vi-VN" sz="2800" dirty="0"/>
              <a:t>KẾT LUẬN VÀ HƯỚNG PHÁT TRIỂN</a:t>
            </a:r>
            <a:endParaRPr lang="en-US" sz="2800" dirty="0"/>
          </a:p>
        </p:txBody>
      </p:sp>
      <p:sp>
        <p:nvSpPr>
          <p:cNvPr id="19" name="Google Shape;169;p35">
            <a:hlinkClick r:id="rId3" action="ppaction://hlinksldjump"/>
            <a:extLst>
              <a:ext uri="{FF2B5EF4-FFF2-40B4-BE49-F238E27FC236}">
                <a16:creationId xmlns:a16="http://schemas.microsoft.com/office/drawing/2014/main" id="{E50A9B96-039A-C91C-0F9A-DD2CB970290B}"/>
              </a:ext>
            </a:extLst>
          </p:cNvPr>
          <p:cNvSpPr txBox="1">
            <a:spLocks/>
          </p:cNvSpPr>
          <p:nvPr/>
        </p:nvSpPr>
        <p:spPr>
          <a:xfrm>
            <a:off x="987711" y="1289833"/>
            <a:ext cx="1107600" cy="5778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n" sz="4000" b="1" dirty="0">
                <a:latin typeface="Exo 2" panose="020B0604020202020204" charset="0"/>
              </a:rPr>
              <a:t>1</a:t>
            </a:r>
          </a:p>
        </p:txBody>
      </p:sp>
      <p:sp>
        <p:nvSpPr>
          <p:cNvPr id="20" name="Google Shape;1063;p62">
            <a:extLst>
              <a:ext uri="{FF2B5EF4-FFF2-40B4-BE49-F238E27FC236}">
                <a16:creationId xmlns:a16="http://schemas.microsoft.com/office/drawing/2014/main" id="{83999CF8-8D51-6130-42B2-3496327A9ECC}"/>
              </a:ext>
            </a:extLst>
          </p:cNvPr>
          <p:cNvSpPr/>
          <p:nvPr/>
        </p:nvSpPr>
        <p:spPr>
          <a:xfrm flipV="1">
            <a:off x="1226124" y="1818268"/>
            <a:ext cx="1107600" cy="106835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69;p35">
            <a:hlinkClick r:id="rId3" action="ppaction://hlinksldjump"/>
            <a:extLst>
              <a:ext uri="{FF2B5EF4-FFF2-40B4-BE49-F238E27FC236}">
                <a16:creationId xmlns:a16="http://schemas.microsoft.com/office/drawing/2014/main" id="{435CFB9D-0059-27A7-355C-91B303BC8EB9}"/>
              </a:ext>
            </a:extLst>
          </p:cNvPr>
          <p:cNvSpPr txBox="1">
            <a:spLocks/>
          </p:cNvSpPr>
          <p:nvPr/>
        </p:nvSpPr>
        <p:spPr>
          <a:xfrm>
            <a:off x="1004160" y="2059766"/>
            <a:ext cx="1107600" cy="5778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vi-VN" sz="4000" b="1" dirty="0">
                <a:latin typeface="Exo 2" panose="020B0604020202020204" charset="0"/>
              </a:rPr>
              <a:t>2</a:t>
            </a:r>
            <a:endParaRPr lang="en" sz="4000" b="1" dirty="0">
              <a:latin typeface="Exo 2" panose="020B0604020202020204" charset="0"/>
            </a:endParaRPr>
          </a:p>
        </p:txBody>
      </p:sp>
      <p:sp>
        <p:nvSpPr>
          <p:cNvPr id="22" name="Google Shape;1063;p62">
            <a:extLst>
              <a:ext uri="{FF2B5EF4-FFF2-40B4-BE49-F238E27FC236}">
                <a16:creationId xmlns:a16="http://schemas.microsoft.com/office/drawing/2014/main" id="{B60F8945-90DF-7609-30CE-CA4A35CB34A6}"/>
              </a:ext>
            </a:extLst>
          </p:cNvPr>
          <p:cNvSpPr/>
          <p:nvPr/>
        </p:nvSpPr>
        <p:spPr>
          <a:xfrm flipV="1">
            <a:off x="1226124" y="2570672"/>
            <a:ext cx="1107600" cy="106835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69;p35">
            <a:hlinkClick r:id="rId3" action="ppaction://hlinksldjump"/>
            <a:extLst>
              <a:ext uri="{FF2B5EF4-FFF2-40B4-BE49-F238E27FC236}">
                <a16:creationId xmlns:a16="http://schemas.microsoft.com/office/drawing/2014/main" id="{50573F31-5582-F830-7687-A514E52BB3B8}"/>
              </a:ext>
            </a:extLst>
          </p:cNvPr>
          <p:cNvSpPr txBox="1">
            <a:spLocks/>
          </p:cNvSpPr>
          <p:nvPr/>
        </p:nvSpPr>
        <p:spPr>
          <a:xfrm>
            <a:off x="1004160" y="2812170"/>
            <a:ext cx="1107600" cy="5778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vi-VN" sz="4000" b="1" dirty="0">
                <a:latin typeface="Exo 2" panose="020B0604020202020204" charset="0"/>
              </a:rPr>
              <a:t>3</a:t>
            </a:r>
            <a:endParaRPr lang="en" sz="4000" b="1" dirty="0">
              <a:latin typeface="Exo 2" panose="020B0604020202020204" charset="0"/>
            </a:endParaRPr>
          </a:p>
        </p:txBody>
      </p:sp>
      <p:sp>
        <p:nvSpPr>
          <p:cNvPr id="24" name="Google Shape;1063;p62">
            <a:extLst>
              <a:ext uri="{FF2B5EF4-FFF2-40B4-BE49-F238E27FC236}">
                <a16:creationId xmlns:a16="http://schemas.microsoft.com/office/drawing/2014/main" id="{62084691-D5FE-C592-5EDE-8158753FD84D}"/>
              </a:ext>
            </a:extLst>
          </p:cNvPr>
          <p:cNvSpPr/>
          <p:nvPr/>
        </p:nvSpPr>
        <p:spPr>
          <a:xfrm flipV="1">
            <a:off x="1226124" y="3344927"/>
            <a:ext cx="1107600" cy="106835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69;p35">
            <a:hlinkClick r:id="rId3" action="ppaction://hlinksldjump"/>
            <a:extLst>
              <a:ext uri="{FF2B5EF4-FFF2-40B4-BE49-F238E27FC236}">
                <a16:creationId xmlns:a16="http://schemas.microsoft.com/office/drawing/2014/main" id="{4CA0394F-5348-B113-2607-BD02B34590CD}"/>
              </a:ext>
            </a:extLst>
          </p:cNvPr>
          <p:cNvSpPr txBox="1">
            <a:spLocks/>
          </p:cNvSpPr>
          <p:nvPr/>
        </p:nvSpPr>
        <p:spPr>
          <a:xfrm>
            <a:off x="1004160" y="3586425"/>
            <a:ext cx="1107600" cy="5778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vi-VN" sz="4000" b="1" dirty="0">
                <a:latin typeface="Exo 2" panose="020B0604020202020204" charset="0"/>
              </a:rPr>
              <a:t>4</a:t>
            </a:r>
            <a:endParaRPr lang="en" sz="4000" b="1" dirty="0">
              <a:latin typeface="Exo 2" panose="020B0604020202020204" charset="0"/>
            </a:endParaRPr>
          </a:p>
        </p:txBody>
      </p:sp>
      <p:sp>
        <p:nvSpPr>
          <p:cNvPr id="26" name="Oval 25">
            <a:extLst>
              <a:ext uri="{FF2B5EF4-FFF2-40B4-BE49-F238E27FC236}">
                <a16:creationId xmlns:a16="http://schemas.microsoft.com/office/drawing/2014/main" id="{D2D00325-AD5A-D2DC-D9D9-13168B9A45AD}"/>
              </a:ext>
            </a:extLst>
          </p:cNvPr>
          <p:cNvSpPr/>
          <p:nvPr/>
        </p:nvSpPr>
        <p:spPr>
          <a:xfrm>
            <a:off x="8040701" y="4673890"/>
            <a:ext cx="982951" cy="45902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lide Number Placeholder 3">
            <a:extLst>
              <a:ext uri="{FF2B5EF4-FFF2-40B4-BE49-F238E27FC236}">
                <a16:creationId xmlns:a16="http://schemas.microsoft.com/office/drawing/2014/main" id="{B2163214-227A-221E-DADC-50D8EB511F3F}"/>
              </a:ext>
            </a:extLst>
          </p:cNvPr>
          <p:cNvSpPr txBox="1">
            <a:spLocks/>
          </p:cNvSpPr>
          <p:nvPr/>
        </p:nvSpPr>
        <p:spPr>
          <a:xfrm>
            <a:off x="8076082" y="4684471"/>
            <a:ext cx="1052052" cy="50165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vi-VN" sz="1800" b="1" dirty="0">
                <a:latin typeface="Times New Roman" panose="02020603050405020304" pitchFamily="18" charset="0"/>
                <a:cs typeface="Times New Roman" panose="02020603050405020304" pitchFamily="18" charset="0"/>
              </a:rPr>
              <a:t>Page </a:t>
            </a:r>
            <a:fld id="{2056E236-50D7-4963-88A9-107A4C67BF7F}" type="slidenum">
              <a:rPr lang="en-US" sz="1800" b="1" smtClean="0">
                <a:latin typeface="Times New Roman" panose="02020603050405020304" pitchFamily="18" charset="0"/>
                <a:cs typeface="Times New Roman" panose="02020603050405020304" pitchFamily="18" charset="0"/>
              </a:rPr>
              <a:pPr/>
              <a:t>2</a:t>
            </a:fld>
            <a:endParaRPr lang="en-US" sz="1800" b="1"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childTnLst>
                                </p:cTn>
                              </p:par>
                              <p:par>
                                <p:cTn id="8" presetID="10" presetClass="entr" presetSubtype="0" fill="hold"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1000"/>
                                        <p:tgtEl>
                                          <p:spTgt spid="21"/>
                                        </p:tgtEl>
                                      </p:cBhvr>
                                    </p:animEffect>
                                  </p:childTnLst>
                                </p:cTn>
                              </p:par>
                              <p:par>
                                <p:cTn id="11" presetID="10" presetClass="entr" presetSubtype="0" fill="hold" nodeType="with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1000"/>
                                        <p:tgtEl>
                                          <p:spTgt spid="23"/>
                                        </p:tgtEl>
                                      </p:cBhvr>
                                    </p:animEffect>
                                  </p:childTnLst>
                                </p:cTn>
                              </p:par>
                              <p:par>
                                <p:cTn id="14" presetID="10" presetClass="entr" presetSubtype="0" fill="hold" nodeType="with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fade">
                                      <p:cBhvr>
                                        <p:cTn id="16" dur="10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Oval 18">
            <a:extLst>
              <a:ext uri="{FF2B5EF4-FFF2-40B4-BE49-F238E27FC236}">
                <a16:creationId xmlns:a16="http://schemas.microsoft.com/office/drawing/2014/main" id="{AA750B1A-05B7-592A-0583-9CAD2346502B}"/>
              </a:ext>
            </a:extLst>
          </p:cNvPr>
          <p:cNvSpPr/>
          <p:nvPr/>
        </p:nvSpPr>
        <p:spPr>
          <a:xfrm>
            <a:off x="8040701" y="4673890"/>
            <a:ext cx="982951" cy="45902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Slide Number Placeholder 3">
            <a:extLst>
              <a:ext uri="{FF2B5EF4-FFF2-40B4-BE49-F238E27FC236}">
                <a16:creationId xmlns:a16="http://schemas.microsoft.com/office/drawing/2014/main" id="{3DEA8813-6BF3-39EC-8F4C-6762B303C40F}"/>
              </a:ext>
            </a:extLst>
          </p:cNvPr>
          <p:cNvSpPr txBox="1">
            <a:spLocks/>
          </p:cNvSpPr>
          <p:nvPr/>
        </p:nvSpPr>
        <p:spPr>
          <a:xfrm>
            <a:off x="8076082" y="4684471"/>
            <a:ext cx="1052052" cy="50165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vi-VN" sz="1800" b="1" dirty="0">
                <a:latin typeface="Times New Roman" panose="02020603050405020304" pitchFamily="18" charset="0"/>
                <a:cs typeface="Times New Roman" panose="02020603050405020304" pitchFamily="18" charset="0"/>
              </a:rPr>
              <a:t>Page </a:t>
            </a:r>
            <a:fld id="{2056E236-50D7-4963-88A9-107A4C67BF7F}" type="slidenum">
              <a:rPr lang="en-US" sz="1800" b="1" smtClean="0">
                <a:latin typeface="Times New Roman" panose="02020603050405020304" pitchFamily="18" charset="0"/>
                <a:cs typeface="Times New Roman" panose="02020603050405020304" pitchFamily="18" charset="0"/>
              </a:rPr>
              <a:pPr/>
              <a:t>20</a:t>
            </a:fld>
            <a:endParaRPr lang="en-US" sz="1800" b="1" dirty="0">
              <a:latin typeface="Times New Roman" panose="02020603050405020304" pitchFamily="18" charset="0"/>
              <a:cs typeface="Times New Roman" panose="02020603050405020304" pitchFamily="18" charset="0"/>
            </a:endParaRPr>
          </a:p>
        </p:txBody>
      </p:sp>
      <p:sp>
        <p:nvSpPr>
          <p:cNvPr id="18" name="TextBox 17">
            <a:extLst>
              <a:ext uri="{FF2B5EF4-FFF2-40B4-BE49-F238E27FC236}">
                <a16:creationId xmlns:a16="http://schemas.microsoft.com/office/drawing/2014/main" id="{C2F748F1-D9ED-03BA-E394-2D7F2A100530}"/>
              </a:ext>
            </a:extLst>
          </p:cNvPr>
          <p:cNvSpPr txBox="1"/>
          <p:nvPr/>
        </p:nvSpPr>
        <p:spPr>
          <a:xfrm>
            <a:off x="1617407" y="858966"/>
            <a:ext cx="5909186" cy="400110"/>
          </a:xfrm>
          <a:prstGeom prst="rect">
            <a:avLst/>
          </a:prstGeom>
          <a:noFill/>
        </p:spPr>
        <p:txBody>
          <a:bodyPr wrap="square" rtlCol="0">
            <a:spAutoFit/>
          </a:bodyPr>
          <a:lstStyle/>
          <a:p>
            <a:pPr algn="ctr"/>
            <a:r>
              <a:rPr lang="vi-VN" sz="2000" b="1" dirty="0">
                <a:latin typeface="+mj-lt"/>
              </a:rPr>
              <a:t>Sơ đồ luồng dữ liệu</a:t>
            </a:r>
            <a:endParaRPr lang="en-US" sz="2000" b="1" dirty="0">
              <a:latin typeface="+mj-lt"/>
            </a:endParaRPr>
          </a:p>
        </p:txBody>
      </p:sp>
      <p:pic>
        <p:nvPicPr>
          <p:cNvPr id="21" name="Picture 20" descr="Diagram&#10;&#10;Description automatically generated">
            <a:extLst>
              <a:ext uri="{FF2B5EF4-FFF2-40B4-BE49-F238E27FC236}">
                <a16:creationId xmlns:a16="http://schemas.microsoft.com/office/drawing/2014/main" id="{0D98B09E-DB34-B743-1F90-A1B4CC1938ED}"/>
              </a:ext>
            </a:extLst>
          </p:cNvPr>
          <p:cNvPicPr>
            <a:picLocks noChangeAspect="1"/>
          </p:cNvPicPr>
          <p:nvPr/>
        </p:nvPicPr>
        <p:blipFill>
          <a:blip r:embed="rId3"/>
          <a:stretch>
            <a:fillRect/>
          </a:stretch>
        </p:blipFill>
        <p:spPr>
          <a:xfrm>
            <a:off x="1154554" y="1302645"/>
            <a:ext cx="6834892" cy="3632651"/>
          </a:xfrm>
          <a:prstGeom prst="rect">
            <a:avLst/>
          </a:prstGeom>
        </p:spPr>
      </p:pic>
      <p:sp>
        <p:nvSpPr>
          <p:cNvPr id="12" name="Google Shape;192;p36">
            <a:extLst>
              <a:ext uri="{FF2B5EF4-FFF2-40B4-BE49-F238E27FC236}">
                <a16:creationId xmlns:a16="http://schemas.microsoft.com/office/drawing/2014/main" id="{DAA91C24-D4BD-4E10-A65C-A11078327BFC}"/>
              </a:ext>
            </a:extLst>
          </p:cNvPr>
          <p:cNvSpPr txBox="1">
            <a:spLocks/>
          </p:cNvSpPr>
          <p:nvPr/>
        </p:nvSpPr>
        <p:spPr>
          <a:xfrm flipH="1">
            <a:off x="91440" y="-119995"/>
            <a:ext cx="1862872" cy="995894"/>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lvl="1"/>
            <a:r>
              <a:rPr lang="vi-VN" sz="7200" b="1" dirty="0">
                <a:latin typeface="Exo 2" panose="020B0604020202020204" charset="0"/>
              </a:rPr>
              <a:t>2.7. </a:t>
            </a:r>
            <a:endParaRPr lang="en" sz="2800" b="1" dirty="0">
              <a:latin typeface="Exo 2" panose="020B0604020202020204" charset="0"/>
            </a:endParaRPr>
          </a:p>
        </p:txBody>
      </p:sp>
      <p:sp>
        <p:nvSpPr>
          <p:cNvPr id="13" name="Google Shape;190;p36">
            <a:hlinkClick r:id="rId4" action="ppaction://hlinksldjump"/>
            <a:extLst>
              <a:ext uri="{FF2B5EF4-FFF2-40B4-BE49-F238E27FC236}">
                <a16:creationId xmlns:a16="http://schemas.microsoft.com/office/drawing/2014/main" id="{C614D714-A8BC-E5A2-55FE-BBE51B780B0A}"/>
              </a:ext>
            </a:extLst>
          </p:cNvPr>
          <p:cNvSpPr/>
          <p:nvPr/>
        </p:nvSpPr>
        <p:spPr>
          <a:xfrm>
            <a:off x="8398462" y="128936"/>
            <a:ext cx="620100" cy="617400"/>
          </a:xfrm>
          <a:prstGeom prst="snip2DiagRect">
            <a:avLst>
              <a:gd name="adj1" fmla="val 0"/>
              <a:gd name="adj2" fmla="val 16667"/>
            </a:avLst>
          </a:prstGeom>
          <a:solidFill>
            <a:schemeClr val="accent1"/>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TextBox 13">
            <a:extLst>
              <a:ext uri="{FF2B5EF4-FFF2-40B4-BE49-F238E27FC236}">
                <a16:creationId xmlns:a16="http://schemas.microsoft.com/office/drawing/2014/main" id="{B3EAB69A-9C86-754D-8AAB-2C9A107944F7}"/>
              </a:ext>
            </a:extLst>
          </p:cNvPr>
          <p:cNvSpPr txBox="1"/>
          <p:nvPr/>
        </p:nvSpPr>
        <p:spPr>
          <a:xfrm>
            <a:off x="1568669" y="208204"/>
            <a:ext cx="6455203" cy="553998"/>
          </a:xfrm>
          <a:prstGeom prst="rect">
            <a:avLst/>
          </a:prstGeom>
          <a:noFill/>
        </p:spPr>
        <p:txBody>
          <a:bodyPr wrap="square" rtlCol="0">
            <a:spAutoFit/>
          </a:bodyPr>
          <a:lstStyle/>
          <a:p>
            <a:pPr algn="ctr"/>
            <a:r>
              <a:rPr lang="vi-VN" sz="3000" b="1" dirty="0">
                <a:latin typeface="Exo 2" panose="020B0604020202020204" charset="0"/>
              </a:rPr>
              <a:t>Giới thiệu hệ thống(3)</a:t>
            </a:r>
            <a:endParaRPr lang="en-US" sz="3000" b="1" dirty="0">
              <a:latin typeface="Exo 2" panose="020B0604020202020204" charset="0"/>
            </a:endParaRPr>
          </a:p>
        </p:txBody>
      </p:sp>
      <p:pic>
        <p:nvPicPr>
          <p:cNvPr id="15" name="Picture 2" descr="Face Recognition Icon - Download Face Recognition Icon 7792 | Noun Project">
            <a:extLst>
              <a:ext uri="{FF2B5EF4-FFF2-40B4-BE49-F238E27FC236}">
                <a16:creationId xmlns:a16="http://schemas.microsoft.com/office/drawing/2014/main" id="{578B3100-D5BA-EA0C-BB39-08FF0795BA3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06253" y="128937"/>
            <a:ext cx="617399" cy="617399"/>
          </a:xfrm>
          <a:prstGeom prst="rect">
            <a:avLst/>
          </a:prstGeom>
          <a:noFill/>
          <a:extLst>
            <a:ext uri="{909E8E84-426E-40DD-AFC4-6F175D3DCCD1}">
              <a14:hiddenFill xmlns:a14="http://schemas.microsoft.com/office/drawing/2010/main">
                <a:solidFill>
                  <a:srgbClr val="FFFFFF"/>
                </a:solidFill>
              </a14:hiddenFill>
            </a:ext>
          </a:extLst>
        </p:spPr>
      </p:pic>
      <p:cxnSp>
        <p:nvCxnSpPr>
          <p:cNvPr id="16" name="Google Shape;194;p36">
            <a:extLst>
              <a:ext uri="{FF2B5EF4-FFF2-40B4-BE49-F238E27FC236}">
                <a16:creationId xmlns:a16="http://schemas.microsoft.com/office/drawing/2014/main" id="{2C59E598-EFBF-C7C9-51F7-FCCC3091B78E}"/>
              </a:ext>
            </a:extLst>
          </p:cNvPr>
          <p:cNvCxnSpPr>
            <a:cxnSpLocks/>
          </p:cNvCxnSpPr>
          <p:nvPr/>
        </p:nvCxnSpPr>
        <p:spPr>
          <a:xfrm>
            <a:off x="91440" y="867432"/>
            <a:ext cx="8961120" cy="0"/>
          </a:xfrm>
          <a:prstGeom prst="straightConnector1">
            <a:avLst/>
          </a:prstGeom>
          <a:noFill/>
          <a:ln w="19050" cap="flat" cmpd="sng">
            <a:solidFill>
              <a:srgbClr val="434343"/>
            </a:solidFill>
            <a:prstDash val="solid"/>
            <a:round/>
            <a:headEnd type="none" w="med" len="med"/>
            <a:tailEnd type="none" w="med" len="med"/>
          </a:ln>
        </p:spPr>
      </p:cxnSp>
    </p:spTree>
    <p:extLst>
      <p:ext uri="{BB962C8B-B14F-4D97-AF65-F5344CB8AC3E}">
        <p14:creationId xmlns:p14="http://schemas.microsoft.com/office/powerpoint/2010/main" val="2937926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childTnLst>
                                </p:cTn>
                              </p:par>
                            </p:childTnLst>
                          </p:cTn>
                        </p:par>
                        <p:par>
                          <p:cTn id="8" fill="hold">
                            <p:stCondLst>
                              <p:cond delay="1000"/>
                            </p:stCondLst>
                            <p:childTnLst>
                              <p:par>
                                <p:cTn id="9" presetID="2" presetClass="entr" presetSubtype="8" fill="hold" nodeType="after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1000"/>
                                        <p:tgtEl>
                                          <p:spTgt spid="16"/>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Oval 18">
            <a:extLst>
              <a:ext uri="{FF2B5EF4-FFF2-40B4-BE49-F238E27FC236}">
                <a16:creationId xmlns:a16="http://schemas.microsoft.com/office/drawing/2014/main" id="{AA750B1A-05B7-592A-0583-9CAD2346502B}"/>
              </a:ext>
            </a:extLst>
          </p:cNvPr>
          <p:cNvSpPr/>
          <p:nvPr/>
        </p:nvSpPr>
        <p:spPr>
          <a:xfrm>
            <a:off x="8040701" y="4673890"/>
            <a:ext cx="982951" cy="45902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Slide Number Placeholder 3">
            <a:extLst>
              <a:ext uri="{FF2B5EF4-FFF2-40B4-BE49-F238E27FC236}">
                <a16:creationId xmlns:a16="http://schemas.microsoft.com/office/drawing/2014/main" id="{3DEA8813-6BF3-39EC-8F4C-6762B303C40F}"/>
              </a:ext>
            </a:extLst>
          </p:cNvPr>
          <p:cNvSpPr txBox="1">
            <a:spLocks/>
          </p:cNvSpPr>
          <p:nvPr/>
        </p:nvSpPr>
        <p:spPr>
          <a:xfrm>
            <a:off x="8076082" y="4684471"/>
            <a:ext cx="1052052" cy="50165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vi-VN" sz="1800" b="1" dirty="0">
                <a:latin typeface="Times New Roman" panose="02020603050405020304" pitchFamily="18" charset="0"/>
                <a:cs typeface="Times New Roman" panose="02020603050405020304" pitchFamily="18" charset="0"/>
              </a:rPr>
              <a:t>Page </a:t>
            </a:r>
            <a:fld id="{2056E236-50D7-4963-88A9-107A4C67BF7F}" type="slidenum">
              <a:rPr lang="en-US" sz="1800" b="1" smtClean="0">
                <a:latin typeface="Times New Roman" panose="02020603050405020304" pitchFamily="18" charset="0"/>
                <a:cs typeface="Times New Roman" panose="02020603050405020304" pitchFamily="18" charset="0"/>
              </a:rPr>
              <a:pPr/>
              <a:t>21</a:t>
            </a:fld>
            <a:endParaRPr lang="en-US" sz="1800" b="1" dirty="0">
              <a:latin typeface="Times New Roman" panose="02020603050405020304" pitchFamily="18" charset="0"/>
              <a:cs typeface="Times New Roman" panose="02020603050405020304" pitchFamily="18" charset="0"/>
            </a:endParaRPr>
          </a:p>
        </p:txBody>
      </p:sp>
      <p:sp>
        <p:nvSpPr>
          <p:cNvPr id="18" name="TextBox 17">
            <a:extLst>
              <a:ext uri="{FF2B5EF4-FFF2-40B4-BE49-F238E27FC236}">
                <a16:creationId xmlns:a16="http://schemas.microsoft.com/office/drawing/2014/main" id="{C2F748F1-D9ED-03BA-E394-2D7F2A100530}"/>
              </a:ext>
            </a:extLst>
          </p:cNvPr>
          <p:cNvSpPr txBox="1"/>
          <p:nvPr/>
        </p:nvSpPr>
        <p:spPr>
          <a:xfrm>
            <a:off x="1841676" y="867432"/>
            <a:ext cx="5909186" cy="400110"/>
          </a:xfrm>
          <a:prstGeom prst="rect">
            <a:avLst/>
          </a:prstGeom>
          <a:noFill/>
        </p:spPr>
        <p:txBody>
          <a:bodyPr wrap="square" rtlCol="0">
            <a:spAutoFit/>
          </a:bodyPr>
          <a:lstStyle/>
          <a:p>
            <a:pPr algn="ctr"/>
            <a:r>
              <a:rPr lang="vi-VN" sz="2000" b="1" dirty="0">
                <a:latin typeface="+mj-lt"/>
              </a:rPr>
              <a:t>Sơ đồ use case chức năng cho gia chủ</a:t>
            </a:r>
            <a:endParaRPr lang="en-US" sz="2000" b="1" dirty="0">
              <a:latin typeface="+mj-lt"/>
            </a:endParaRPr>
          </a:p>
        </p:txBody>
      </p:sp>
      <p:pic>
        <p:nvPicPr>
          <p:cNvPr id="22" name="Picture 21" descr="Diagram&#10;&#10;Description automatically generated">
            <a:extLst>
              <a:ext uri="{FF2B5EF4-FFF2-40B4-BE49-F238E27FC236}">
                <a16:creationId xmlns:a16="http://schemas.microsoft.com/office/drawing/2014/main" id="{B5529F0B-893D-9689-928F-7D38352B73A3}"/>
              </a:ext>
            </a:extLst>
          </p:cNvPr>
          <p:cNvPicPr>
            <a:picLocks noChangeAspect="1"/>
          </p:cNvPicPr>
          <p:nvPr/>
        </p:nvPicPr>
        <p:blipFill>
          <a:blip r:embed="rId3"/>
          <a:stretch>
            <a:fillRect/>
          </a:stretch>
        </p:blipFill>
        <p:spPr>
          <a:xfrm>
            <a:off x="1451583" y="1267542"/>
            <a:ext cx="6240833" cy="3737175"/>
          </a:xfrm>
          <a:prstGeom prst="rect">
            <a:avLst/>
          </a:prstGeom>
        </p:spPr>
      </p:pic>
      <p:sp>
        <p:nvSpPr>
          <p:cNvPr id="12" name="Google Shape;192;p36">
            <a:extLst>
              <a:ext uri="{FF2B5EF4-FFF2-40B4-BE49-F238E27FC236}">
                <a16:creationId xmlns:a16="http://schemas.microsoft.com/office/drawing/2014/main" id="{7D496C5F-91D2-D35C-182F-A93BC6A99DF5}"/>
              </a:ext>
            </a:extLst>
          </p:cNvPr>
          <p:cNvSpPr txBox="1">
            <a:spLocks/>
          </p:cNvSpPr>
          <p:nvPr/>
        </p:nvSpPr>
        <p:spPr>
          <a:xfrm flipH="1">
            <a:off x="91440" y="-119995"/>
            <a:ext cx="1862872" cy="995894"/>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lvl="1"/>
            <a:r>
              <a:rPr lang="vi-VN" sz="7200" b="1" dirty="0">
                <a:latin typeface="Exo 2" panose="020B0604020202020204" charset="0"/>
              </a:rPr>
              <a:t>2.7. </a:t>
            </a:r>
            <a:endParaRPr lang="en" sz="2800" b="1" dirty="0">
              <a:latin typeface="Exo 2" panose="020B0604020202020204" charset="0"/>
            </a:endParaRPr>
          </a:p>
        </p:txBody>
      </p:sp>
      <p:sp>
        <p:nvSpPr>
          <p:cNvPr id="13" name="Google Shape;190;p36">
            <a:hlinkClick r:id="rId4" action="ppaction://hlinksldjump"/>
            <a:extLst>
              <a:ext uri="{FF2B5EF4-FFF2-40B4-BE49-F238E27FC236}">
                <a16:creationId xmlns:a16="http://schemas.microsoft.com/office/drawing/2014/main" id="{DEBC90AE-F2B1-7FA7-59C5-293739628F56}"/>
              </a:ext>
            </a:extLst>
          </p:cNvPr>
          <p:cNvSpPr/>
          <p:nvPr/>
        </p:nvSpPr>
        <p:spPr>
          <a:xfrm>
            <a:off x="8398462" y="128936"/>
            <a:ext cx="620100" cy="617400"/>
          </a:xfrm>
          <a:prstGeom prst="snip2DiagRect">
            <a:avLst>
              <a:gd name="adj1" fmla="val 0"/>
              <a:gd name="adj2" fmla="val 16667"/>
            </a:avLst>
          </a:prstGeom>
          <a:solidFill>
            <a:schemeClr val="accent1"/>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TextBox 13">
            <a:extLst>
              <a:ext uri="{FF2B5EF4-FFF2-40B4-BE49-F238E27FC236}">
                <a16:creationId xmlns:a16="http://schemas.microsoft.com/office/drawing/2014/main" id="{15BFFF88-FCAA-BC68-02C5-812C4169C72F}"/>
              </a:ext>
            </a:extLst>
          </p:cNvPr>
          <p:cNvSpPr txBox="1"/>
          <p:nvPr/>
        </p:nvSpPr>
        <p:spPr>
          <a:xfrm>
            <a:off x="1568669" y="208204"/>
            <a:ext cx="6455203" cy="553998"/>
          </a:xfrm>
          <a:prstGeom prst="rect">
            <a:avLst/>
          </a:prstGeom>
          <a:noFill/>
        </p:spPr>
        <p:txBody>
          <a:bodyPr wrap="square" rtlCol="0">
            <a:spAutoFit/>
          </a:bodyPr>
          <a:lstStyle/>
          <a:p>
            <a:pPr algn="ctr"/>
            <a:r>
              <a:rPr lang="vi-VN" sz="3000" b="1" dirty="0">
                <a:latin typeface="Exo 2" panose="020B0604020202020204" charset="0"/>
              </a:rPr>
              <a:t>Giới thiệu hệ thống(4)</a:t>
            </a:r>
            <a:endParaRPr lang="en-US" sz="3000" b="1" dirty="0">
              <a:latin typeface="Exo 2" panose="020B0604020202020204" charset="0"/>
            </a:endParaRPr>
          </a:p>
        </p:txBody>
      </p:sp>
      <p:pic>
        <p:nvPicPr>
          <p:cNvPr id="15" name="Picture 2" descr="Face Recognition Icon - Download Face Recognition Icon 7792 | Noun Project">
            <a:extLst>
              <a:ext uri="{FF2B5EF4-FFF2-40B4-BE49-F238E27FC236}">
                <a16:creationId xmlns:a16="http://schemas.microsoft.com/office/drawing/2014/main" id="{E994DCD8-AB9F-48ED-4FEA-D222EC7950A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06253" y="128937"/>
            <a:ext cx="617399" cy="617399"/>
          </a:xfrm>
          <a:prstGeom prst="rect">
            <a:avLst/>
          </a:prstGeom>
          <a:noFill/>
          <a:extLst>
            <a:ext uri="{909E8E84-426E-40DD-AFC4-6F175D3DCCD1}">
              <a14:hiddenFill xmlns:a14="http://schemas.microsoft.com/office/drawing/2010/main">
                <a:solidFill>
                  <a:srgbClr val="FFFFFF"/>
                </a:solidFill>
              </a14:hiddenFill>
            </a:ext>
          </a:extLst>
        </p:spPr>
      </p:pic>
      <p:cxnSp>
        <p:nvCxnSpPr>
          <p:cNvPr id="16" name="Google Shape;194;p36">
            <a:extLst>
              <a:ext uri="{FF2B5EF4-FFF2-40B4-BE49-F238E27FC236}">
                <a16:creationId xmlns:a16="http://schemas.microsoft.com/office/drawing/2014/main" id="{72841FDE-7093-259D-379C-90E858698959}"/>
              </a:ext>
            </a:extLst>
          </p:cNvPr>
          <p:cNvCxnSpPr>
            <a:cxnSpLocks/>
          </p:cNvCxnSpPr>
          <p:nvPr/>
        </p:nvCxnSpPr>
        <p:spPr>
          <a:xfrm>
            <a:off x="91440" y="867432"/>
            <a:ext cx="8961120" cy="0"/>
          </a:xfrm>
          <a:prstGeom prst="straightConnector1">
            <a:avLst/>
          </a:prstGeom>
          <a:noFill/>
          <a:ln w="19050" cap="flat" cmpd="sng">
            <a:solidFill>
              <a:srgbClr val="434343"/>
            </a:solidFill>
            <a:prstDash val="solid"/>
            <a:round/>
            <a:headEnd type="none" w="med" len="med"/>
            <a:tailEnd type="none" w="med" len="med"/>
          </a:ln>
        </p:spPr>
      </p:cxnSp>
    </p:spTree>
    <p:extLst>
      <p:ext uri="{BB962C8B-B14F-4D97-AF65-F5344CB8AC3E}">
        <p14:creationId xmlns:p14="http://schemas.microsoft.com/office/powerpoint/2010/main" val="3697491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childTnLst>
                                </p:cTn>
                              </p:par>
                            </p:childTnLst>
                          </p:cTn>
                        </p:par>
                        <p:par>
                          <p:cTn id="8" fill="hold">
                            <p:stCondLst>
                              <p:cond delay="1000"/>
                            </p:stCondLst>
                            <p:childTnLst>
                              <p:par>
                                <p:cTn id="9" presetID="2" presetClass="entr" presetSubtype="8" fill="hold" nodeType="after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1000"/>
                                        <p:tgtEl>
                                          <p:spTgt spid="16"/>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192;p36">
            <a:extLst>
              <a:ext uri="{FF2B5EF4-FFF2-40B4-BE49-F238E27FC236}">
                <a16:creationId xmlns:a16="http://schemas.microsoft.com/office/drawing/2014/main" id="{CAC8EA04-1D95-B3DA-C16D-0F6E716D0842}"/>
              </a:ext>
            </a:extLst>
          </p:cNvPr>
          <p:cNvSpPr txBox="1">
            <a:spLocks/>
          </p:cNvSpPr>
          <p:nvPr/>
        </p:nvSpPr>
        <p:spPr>
          <a:xfrm flipH="1">
            <a:off x="91440" y="-119995"/>
            <a:ext cx="1862872" cy="995894"/>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lvl="1"/>
            <a:r>
              <a:rPr lang="vi-VN" sz="7200" b="1" dirty="0">
                <a:latin typeface="Exo 2" panose="020B0604020202020204" charset="0"/>
              </a:rPr>
              <a:t>2.7. </a:t>
            </a:r>
            <a:endParaRPr lang="en" sz="2800" b="1" dirty="0">
              <a:latin typeface="Exo 2" panose="020B0604020202020204" charset="0"/>
            </a:endParaRPr>
          </a:p>
        </p:txBody>
      </p:sp>
      <p:sp>
        <p:nvSpPr>
          <p:cNvPr id="10" name="Google Shape;190;p36">
            <a:hlinkClick r:id="rId3" action="ppaction://hlinksldjump"/>
            <a:extLst>
              <a:ext uri="{FF2B5EF4-FFF2-40B4-BE49-F238E27FC236}">
                <a16:creationId xmlns:a16="http://schemas.microsoft.com/office/drawing/2014/main" id="{E4FEA184-94E2-4DEA-9B48-4F979B1F7AC4}"/>
              </a:ext>
            </a:extLst>
          </p:cNvPr>
          <p:cNvSpPr/>
          <p:nvPr/>
        </p:nvSpPr>
        <p:spPr>
          <a:xfrm>
            <a:off x="8398462" y="128936"/>
            <a:ext cx="620100" cy="617400"/>
          </a:xfrm>
          <a:prstGeom prst="snip2DiagRect">
            <a:avLst>
              <a:gd name="adj1" fmla="val 0"/>
              <a:gd name="adj2" fmla="val 16667"/>
            </a:avLst>
          </a:prstGeom>
          <a:solidFill>
            <a:schemeClr val="accent1"/>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TextBox 16">
            <a:extLst>
              <a:ext uri="{FF2B5EF4-FFF2-40B4-BE49-F238E27FC236}">
                <a16:creationId xmlns:a16="http://schemas.microsoft.com/office/drawing/2014/main" id="{B385A09E-D847-E8AF-7264-728E7A923579}"/>
              </a:ext>
            </a:extLst>
          </p:cNvPr>
          <p:cNvSpPr txBox="1"/>
          <p:nvPr/>
        </p:nvSpPr>
        <p:spPr>
          <a:xfrm>
            <a:off x="1568669" y="208204"/>
            <a:ext cx="6455203" cy="553998"/>
          </a:xfrm>
          <a:prstGeom prst="rect">
            <a:avLst/>
          </a:prstGeom>
          <a:noFill/>
        </p:spPr>
        <p:txBody>
          <a:bodyPr wrap="square" rtlCol="0">
            <a:spAutoFit/>
          </a:bodyPr>
          <a:lstStyle/>
          <a:p>
            <a:pPr algn="ctr"/>
            <a:r>
              <a:rPr lang="vi-VN" sz="3000" b="1" dirty="0">
                <a:latin typeface="Exo 2" panose="020B0604020202020204" charset="0"/>
              </a:rPr>
              <a:t>Giới thiệu hệ thống(5)</a:t>
            </a:r>
            <a:endParaRPr lang="en-US" sz="3000" b="1" dirty="0">
              <a:latin typeface="Exo 2" panose="020B0604020202020204" charset="0"/>
            </a:endParaRPr>
          </a:p>
        </p:txBody>
      </p:sp>
      <p:sp>
        <p:nvSpPr>
          <p:cNvPr id="19" name="Oval 18">
            <a:extLst>
              <a:ext uri="{FF2B5EF4-FFF2-40B4-BE49-F238E27FC236}">
                <a16:creationId xmlns:a16="http://schemas.microsoft.com/office/drawing/2014/main" id="{AA750B1A-05B7-592A-0583-9CAD2346502B}"/>
              </a:ext>
            </a:extLst>
          </p:cNvPr>
          <p:cNvSpPr/>
          <p:nvPr/>
        </p:nvSpPr>
        <p:spPr>
          <a:xfrm>
            <a:off x="8040701" y="4673890"/>
            <a:ext cx="982951" cy="45902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Slide Number Placeholder 3">
            <a:extLst>
              <a:ext uri="{FF2B5EF4-FFF2-40B4-BE49-F238E27FC236}">
                <a16:creationId xmlns:a16="http://schemas.microsoft.com/office/drawing/2014/main" id="{3DEA8813-6BF3-39EC-8F4C-6762B303C40F}"/>
              </a:ext>
            </a:extLst>
          </p:cNvPr>
          <p:cNvSpPr txBox="1">
            <a:spLocks/>
          </p:cNvSpPr>
          <p:nvPr/>
        </p:nvSpPr>
        <p:spPr>
          <a:xfrm>
            <a:off x="8076082" y="4684471"/>
            <a:ext cx="1052052" cy="50165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vi-VN" sz="1800" b="1" dirty="0">
                <a:latin typeface="Times New Roman" panose="02020603050405020304" pitchFamily="18" charset="0"/>
                <a:cs typeface="Times New Roman" panose="02020603050405020304" pitchFamily="18" charset="0"/>
              </a:rPr>
              <a:t>Page </a:t>
            </a:r>
            <a:fld id="{2056E236-50D7-4963-88A9-107A4C67BF7F}" type="slidenum">
              <a:rPr lang="en-US" sz="1800" b="1" smtClean="0">
                <a:latin typeface="Times New Roman" panose="02020603050405020304" pitchFamily="18" charset="0"/>
                <a:cs typeface="Times New Roman" panose="02020603050405020304" pitchFamily="18" charset="0"/>
              </a:rPr>
              <a:pPr/>
              <a:t>22</a:t>
            </a:fld>
            <a:endParaRPr lang="en-US" sz="1800" b="1" dirty="0">
              <a:latin typeface="Times New Roman" panose="02020603050405020304" pitchFamily="18" charset="0"/>
              <a:cs typeface="Times New Roman" panose="02020603050405020304" pitchFamily="18" charset="0"/>
            </a:endParaRPr>
          </a:p>
        </p:txBody>
      </p:sp>
      <p:sp>
        <p:nvSpPr>
          <p:cNvPr id="37" name="TextBox 36">
            <a:extLst>
              <a:ext uri="{FF2B5EF4-FFF2-40B4-BE49-F238E27FC236}">
                <a16:creationId xmlns:a16="http://schemas.microsoft.com/office/drawing/2014/main" id="{0AFECF07-CBB0-9ED4-9447-0291C57E6CD3}"/>
              </a:ext>
            </a:extLst>
          </p:cNvPr>
          <p:cNvSpPr txBox="1"/>
          <p:nvPr/>
        </p:nvSpPr>
        <p:spPr>
          <a:xfrm>
            <a:off x="1841677" y="858966"/>
            <a:ext cx="5909186" cy="400110"/>
          </a:xfrm>
          <a:prstGeom prst="rect">
            <a:avLst/>
          </a:prstGeom>
          <a:noFill/>
        </p:spPr>
        <p:txBody>
          <a:bodyPr wrap="square" rtlCol="0">
            <a:spAutoFit/>
          </a:bodyPr>
          <a:lstStyle/>
          <a:p>
            <a:pPr algn="ctr"/>
            <a:r>
              <a:rPr lang="vi-VN" sz="2000" b="1" dirty="0">
                <a:latin typeface="+mj-lt"/>
              </a:rPr>
              <a:t>Tổng quan</a:t>
            </a:r>
            <a:endParaRPr lang="en-US" sz="2000" b="1" dirty="0">
              <a:latin typeface="+mj-lt"/>
            </a:endParaRPr>
          </a:p>
        </p:txBody>
      </p:sp>
      <p:pic>
        <p:nvPicPr>
          <p:cNvPr id="18" name="Picture 2" descr="Face Recognition Icon - Download Face Recognition Icon 7792 | Noun Project">
            <a:extLst>
              <a:ext uri="{FF2B5EF4-FFF2-40B4-BE49-F238E27FC236}">
                <a16:creationId xmlns:a16="http://schemas.microsoft.com/office/drawing/2014/main" id="{882C8294-3F09-30F1-142C-0CC59AB80BD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06253" y="128937"/>
            <a:ext cx="617399" cy="617399"/>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Google Shape;194;p36">
            <a:extLst>
              <a:ext uri="{FF2B5EF4-FFF2-40B4-BE49-F238E27FC236}">
                <a16:creationId xmlns:a16="http://schemas.microsoft.com/office/drawing/2014/main" id="{5B7CC16F-DA78-6CD9-2EF8-C2C3F7DA642B}"/>
              </a:ext>
            </a:extLst>
          </p:cNvPr>
          <p:cNvCxnSpPr>
            <a:cxnSpLocks/>
          </p:cNvCxnSpPr>
          <p:nvPr/>
        </p:nvCxnSpPr>
        <p:spPr>
          <a:xfrm>
            <a:off x="91440" y="867432"/>
            <a:ext cx="8961120" cy="0"/>
          </a:xfrm>
          <a:prstGeom prst="straightConnector1">
            <a:avLst/>
          </a:prstGeom>
          <a:noFill/>
          <a:ln w="19050" cap="flat" cmpd="sng">
            <a:solidFill>
              <a:srgbClr val="434343"/>
            </a:solidFill>
            <a:prstDash val="solid"/>
            <a:round/>
            <a:headEnd type="none" w="med" len="med"/>
            <a:tailEnd type="none" w="med" len="med"/>
          </a:ln>
        </p:spPr>
      </p:cxnSp>
      <p:pic>
        <p:nvPicPr>
          <p:cNvPr id="4" name="Picture 3">
            <a:extLst>
              <a:ext uri="{FF2B5EF4-FFF2-40B4-BE49-F238E27FC236}">
                <a16:creationId xmlns:a16="http://schemas.microsoft.com/office/drawing/2014/main" id="{CE73BC3A-0DD8-0A7F-7A3C-25419C3EA2CC}"/>
              </a:ext>
            </a:extLst>
          </p:cNvPr>
          <p:cNvPicPr>
            <a:picLocks noChangeAspect="1"/>
          </p:cNvPicPr>
          <p:nvPr/>
        </p:nvPicPr>
        <p:blipFill>
          <a:blip r:embed="rId5"/>
          <a:stretch>
            <a:fillRect/>
          </a:stretch>
        </p:blipFill>
        <p:spPr>
          <a:xfrm>
            <a:off x="1626943" y="1276508"/>
            <a:ext cx="6338654" cy="3683372"/>
          </a:xfrm>
          <a:prstGeom prst="rect">
            <a:avLst/>
          </a:prstGeom>
        </p:spPr>
      </p:pic>
    </p:spTree>
    <p:extLst>
      <p:ext uri="{BB962C8B-B14F-4D97-AF65-F5344CB8AC3E}">
        <p14:creationId xmlns:p14="http://schemas.microsoft.com/office/powerpoint/2010/main" val="3071335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childTnLst>
                                </p:cTn>
                              </p:par>
                            </p:childTnLst>
                          </p:cTn>
                        </p:par>
                        <p:par>
                          <p:cTn id="8" fill="hold">
                            <p:stCondLst>
                              <p:cond delay="1000"/>
                            </p:stCondLst>
                            <p:childTnLst>
                              <p:par>
                                <p:cTn id="9" presetID="2" presetClass="entr" presetSubtype="8"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1000"/>
                                        <p:tgtEl>
                                          <p:spTgt spid="11"/>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192;p36">
            <a:extLst>
              <a:ext uri="{FF2B5EF4-FFF2-40B4-BE49-F238E27FC236}">
                <a16:creationId xmlns:a16="http://schemas.microsoft.com/office/drawing/2014/main" id="{CAC8EA04-1D95-B3DA-C16D-0F6E716D0842}"/>
              </a:ext>
            </a:extLst>
          </p:cNvPr>
          <p:cNvSpPr txBox="1">
            <a:spLocks/>
          </p:cNvSpPr>
          <p:nvPr/>
        </p:nvSpPr>
        <p:spPr>
          <a:xfrm flipH="1">
            <a:off x="176086" y="-97502"/>
            <a:ext cx="1862872" cy="995894"/>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lvl="1"/>
            <a:r>
              <a:rPr lang="vi-VN" sz="7200" b="1" dirty="0">
                <a:latin typeface="Exo 2" panose="020B0604020202020204" charset="0"/>
              </a:rPr>
              <a:t>3. </a:t>
            </a:r>
            <a:endParaRPr lang="en" sz="2800" b="1" dirty="0">
              <a:latin typeface="Exo 2" panose="020B0604020202020204" charset="0"/>
            </a:endParaRPr>
          </a:p>
        </p:txBody>
      </p:sp>
      <p:sp>
        <p:nvSpPr>
          <p:cNvPr id="10" name="Google Shape;190;p36">
            <a:hlinkClick r:id="rId4" action="ppaction://hlinksldjump"/>
            <a:extLst>
              <a:ext uri="{FF2B5EF4-FFF2-40B4-BE49-F238E27FC236}">
                <a16:creationId xmlns:a16="http://schemas.microsoft.com/office/drawing/2014/main" id="{E4FEA184-94E2-4DEA-9B48-4F979B1F7AC4}"/>
              </a:ext>
            </a:extLst>
          </p:cNvPr>
          <p:cNvSpPr/>
          <p:nvPr/>
        </p:nvSpPr>
        <p:spPr>
          <a:xfrm>
            <a:off x="8403552" y="113731"/>
            <a:ext cx="620100" cy="617400"/>
          </a:xfrm>
          <a:prstGeom prst="snip2DiagRect">
            <a:avLst>
              <a:gd name="adj1" fmla="val 0"/>
              <a:gd name="adj2" fmla="val 16667"/>
            </a:avLst>
          </a:prstGeom>
          <a:solidFill>
            <a:schemeClr val="accent1"/>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TextBox 16">
            <a:extLst>
              <a:ext uri="{FF2B5EF4-FFF2-40B4-BE49-F238E27FC236}">
                <a16:creationId xmlns:a16="http://schemas.microsoft.com/office/drawing/2014/main" id="{B385A09E-D847-E8AF-7264-728E7A923579}"/>
              </a:ext>
            </a:extLst>
          </p:cNvPr>
          <p:cNvSpPr txBox="1"/>
          <p:nvPr/>
        </p:nvSpPr>
        <p:spPr>
          <a:xfrm>
            <a:off x="1568669" y="208204"/>
            <a:ext cx="6455203" cy="553998"/>
          </a:xfrm>
          <a:prstGeom prst="rect">
            <a:avLst/>
          </a:prstGeom>
          <a:noFill/>
        </p:spPr>
        <p:txBody>
          <a:bodyPr wrap="square" rtlCol="0">
            <a:spAutoFit/>
          </a:bodyPr>
          <a:lstStyle/>
          <a:p>
            <a:pPr algn="ctr"/>
            <a:r>
              <a:rPr lang="vi-VN" sz="3000" b="1" dirty="0">
                <a:latin typeface="Exo 2" panose="020B0604020202020204" charset="0"/>
              </a:rPr>
              <a:t>Thực nghiệm(1)</a:t>
            </a:r>
            <a:endParaRPr lang="en-US" sz="3000" b="1" dirty="0">
              <a:latin typeface="Exo 2" panose="020B0604020202020204" charset="0"/>
            </a:endParaRPr>
          </a:p>
        </p:txBody>
      </p:sp>
      <p:sp>
        <p:nvSpPr>
          <p:cNvPr id="19" name="Oval 18">
            <a:extLst>
              <a:ext uri="{FF2B5EF4-FFF2-40B4-BE49-F238E27FC236}">
                <a16:creationId xmlns:a16="http://schemas.microsoft.com/office/drawing/2014/main" id="{AA750B1A-05B7-592A-0583-9CAD2346502B}"/>
              </a:ext>
            </a:extLst>
          </p:cNvPr>
          <p:cNvSpPr/>
          <p:nvPr/>
        </p:nvSpPr>
        <p:spPr>
          <a:xfrm>
            <a:off x="8040701" y="4673890"/>
            <a:ext cx="982951" cy="45902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Slide Number Placeholder 3">
            <a:extLst>
              <a:ext uri="{FF2B5EF4-FFF2-40B4-BE49-F238E27FC236}">
                <a16:creationId xmlns:a16="http://schemas.microsoft.com/office/drawing/2014/main" id="{3DEA8813-6BF3-39EC-8F4C-6762B303C40F}"/>
              </a:ext>
            </a:extLst>
          </p:cNvPr>
          <p:cNvSpPr txBox="1">
            <a:spLocks/>
          </p:cNvSpPr>
          <p:nvPr/>
        </p:nvSpPr>
        <p:spPr>
          <a:xfrm>
            <a:off x="8076082" y="4684471"/>
            <a:ext cx="1052052" cy="50165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vi-VN" sz="1800" b="1" dirty="0">
                <a:latin typeface="Times New Roman" panose="02020603050405020304" pitchFamily="18" charset="0"/>
                <a:cs typeface="Times New Roman" panose="02020603050405020304" pitchFamily="18" charset="0"/>
              </a:rPr>
              <a:t>Page </a:t>
            </a:r>
            <a:fld id="{2056E236-50D7-4963-88A9-107A4C67BF7F}" type="slidenum">
              <a:rPr lang="en-US" sz="1800" b="1" smtClean="0">
                <a:latin typeface="Times New Roman" panose="02020603050405020304" pitchFamily="18" charset="0"/>
                <a:cs typeface="Times New Roman" panose="02020603050405020304" pitchFamily="18" charset="0"/>
              </a:rPr>
              <a:pPr/>
              <a:t>23</a:t>
            </a:fld>
            <a:endParaRPr lang="en-US" sz="1800" b="1" dirty="0">
              <a:latin typeface="Times New Roman" panose="02020603050405020304" pitchFamily="18" charset="0"/>
              <a:cs typeface="Times New Roman" panose="02020603050405020304" pitchFamily="18" charset="0"/>
            </a:endParaRPr>
          </a:p>
        </p:txBody>
      </p:sp>
      <p:sp>
        <p:nvSpPr>
          <p:cNvPr id="18" name="TextBox 17">
            <a:extLst>
              <a:ext uri="{FF2B5EF4-FFF2-40B4-BE49-F238E27FC236}">
                <a16:creationId xmlns:a16="http://schemas.microsoft.com/office/drawing/2014/main" id="{58476F38-750A-5981-BE9A-E20FB4751D5E}"/>
              </a:ext>
            </a:extLst>
          </p:cNvPr>
          <p:cNvSpPr txBox="1"/>
          <p:nvPr/>
        </p:nvSpPr>
        <p:spPr>
          <a:xfrm>
            <a:off x="301313" y="1004043"/>
            <a:ext cx="8666601" cy="400110"/>
          </a:xfrm>
          <a:prstGeom prst="rect">
            <a:avLst/>
          </a:prstGeom>
          <a:noFill/>
        </p:spPr>
        <p:txBody>
          <a:bodyPr wrap="square" rtlCol="0">
            <a:spAutoFit/>
          </a:bodyPr>
          <a:lstStyle/>
          <a:p>
            <a:pPr algn="ctr"/>
            <a:r>
              <a:rPr lang="vi-VN" sz="2000" b="1" dirty="0">
                <a:latin typeface="+mj-lt"/>
              </a:rPr>
              <a:t>Demo hệ thống</a:t>
            </a:r>
            <a:endParaRPr lang="en-US" sz="2000" b="1" dirty="0">
              <a:latin typeface="+mj-lt"/>
            </a:endParaRPr>
          </a:p>
        </p:txBody>
      </p:sp>
      <p:cxnSp>
        <p:nvCxnSpPr>
          <p:cNvPr id="21" name="Google Shape;194;p36">
            <a:extLst>
              <a:ext uri="{FF2B5EF4-FFF2-40B4-BE49-F238E27FC236}">
                <a16:creationId xmlns:a16="http://schemas.microsoft.com/office/drawing/2014/main" id="{FF0EE2AE-6BC4-C657-866F-53D78780532E}"/>
              </a:ext>
            </a:extLst>
          </p:cNvPr>
          <p:cNvCxnSpPr>
            <a:cxnSpLocks/>
          </p:cNvCxnSpPr>
          <p:nvPr/>
        </p:nvCxnSpPr>
        <p:spPr>
          <a:xfrm>
            <a:off x="91440" y="867432"/>
            <a:ext cx="8961120" cy="0"/>
          </a:xfrm>
          <a:prstGeom prst="straightConnector1">
            <a:avLst/>
          </a:prstGeom>
          <a:noFill/>
          <a:ln w="19050" cap="flat" cmpd="sng">
            <a:solidFill>
              <a:srgbClr val="434343"/>
            </a:solidFill>
            <a:prstDash val="solid"/>
            <a:round/>
            <a:headEnd type="none" w="med" len="med"/>
            <a:tailEnd type="none" w="med" len="med"/>
          </a:ln>
        </p:spPr>
      </p:cxnSp>
      <p:pic>
        <p:nvPicPr>
          <p:cNvPr id="1026" name="Picture 2" descr="Free Icon | Online video">
            <a:extLst>
              <a:ext uri="{FF2B5EF4-FFF2-40B4-BE49-F238E27FC236}">
                <a16:creationId xmlns:a16="http://schemas.microsoft.com/office/drawing/2014/main" id="{96624985-AA1B-0712-A275-4351EDA9D2E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59289" y="168118"/>
            <a:ext cx="508625" cy="508625"/>
          </a:xfrm>
          <a:prstGeom prst="rect">
            <a:avLst/>
          </a:prstGeom>
          <a:noFill/>
          <a:extLst>
            <a:ext uri="{909E8E84-426E-40DD-AFC4-6F175D3DCCD1}">
              <a14:hiddenFill xmlns:a14="http://schemas.microsoft.com/office/drawing/2010/main">
                <a:solidFill>
                  <a:srgbClr val="FFFFFF"/>
                </a:solidFill>
              </a14:hiddenFill>
            </a:ext>
          </a:extLst>
        </p:spPr>
      </p:pic>
      <p:pic>
        <p:nvPicPr>
          <p:cNvPr id="2" name="he_thong">
            <a:hlinkClick r:id="" action="ppaction://media"/>
            <a:extLst>
              <a:ext uri="{FF2B5EF4-FFF2-40B4-BE49-F238E27FC236}">
                <a16:creationId xmlns:a16="http://schemas.microsoft.com/office/drawing/2014/main" id="{3B51BE50-E7CC-A244-6BC8-2996D95B46AB}"/>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761613" y="1492079"/>
            <a:ext cx="6069314" cy="3411324"/>
          </a:xfrm>
          <a:prstGeom prst="rect">
            <a:avLst/>
          </a:prstGeom>
        </p:spPr>
      </p:pic>
    </p:spTree>
    <p:extLst>
      <p:ext uri="{BB962C8B-B14F-4D97-AF65-F5344CB8AC3E}">
        <p14:creationId xmlns:p14="http://schemas.microsoft.com/office/powerpoint/2010/main" val="2824504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childTnLst>
                                </p:cTn>
                              </p:par>
                            </p:childTnLst>
                          </p:cTn>
                        </p:par>
                        <p:par>
                          <p:cTn id="8" fill="hold">
                            <p:stCondLst>
                              <p:cond delay="1000"/>
                            </p:stCondLst>
                            <p:childTnLst>
                              <p:par>
                                <p:cTn id="9" presetID="2" presetClass="entr" presetSubtype="8" fill="hold" nodeType="afterEffect">
                                  <p:stCondLst>
                                    <p:cond delay="0"/>
                                  </p:stCondLst>
                                  <p:childTnLst>
                                    <p:set>
                                      <p:cBhvr>
                                        <p:cTn id="10" dur="1" fill="hold">
                                          <p:stCondLst>
                                            <p:cond delay="0"/>
                                          </p:stCondLst>
                                        </p:cTn>
                                        <p:tgtEl>
                                          <p:spTgt spid="21"/>
                                        </p:tgtEl>
                                        <p:attrNameLst>
                                          <p:attrName>style.visibility</p:attrName>
                                        </p:attrNameLst>
                                      </p:cBhvr>
                                      <p:to>
                                        <p:strVal val="visible"/>
                                      </p:to>
                                    </p:set>
                                    <p:anim calcmode="lin" valueType="num">
                                      <p:cBhvr additive="base">
                                        <p:cTn id="11" dur="1000"/>
                                        <p:tgtEl>
                                          <p:spTgt spid="21"/>
                                        </p:tgtEl>
                                        <p:attrNameLst>
                                          <p:attrName>ppt_x</p:attrName>
                                        </p:attrNameLst>
                                      </p:cBhvr>
                                      <p:tavLst>
                                        <p:tav tm="0">
                                          <p:val>
                                            <p:strVal val="#ppt_x-1"/>
                                          </p:val>
                                        </p:tav>
                                        <p:tav tm="100000">
                                          <p:val>
                                            <p:strVal val="#ppt_x"/>
                                          </p:val>
                                        </p:tav>
                                      </p:tavLst>
                                    </p:anim>
                                  </p:childTnLst>
                                </p:cTn>
                              </p:par>
                            </p:childTnLst>
                          </p:cTn>
                        </p:par>
                      </p:childTnLst>
                    </p:cTn>
                  </p:par>
                  <p:par>
                    <p:cTn id="12" fill="hold">
                      <p:stCondLst>
                        <p:cond delay="indefinite"/>
                      </p:stCondLst>
                      <p:childTnLst>
                        <p:par>
                          <p:cTn id="13" fill="hold">
                            <p:stCondLst>
                              <p:cond delay="0"/>
                            </p:stCondLst>
                            <p:childTnLst>
                              <p:par>
                                <p:cTn id="14" presetID="1" presetClass="mediacall" presetSubtype="0" fill="hold" nodeType="clickEffect">
                                  <p:stCondLst>
                                    <p:cond delay="0"/>
                                  </p:stCondLst>
                                  <p:childTnLst>
                                    <p:cmd type="call" cmd="playFrom(0.0)">
                                      <p:cBhvr>
                                        <p:cTn id="15" dur="1012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6" fill="hold" display="0">
                  <p:stCondLst>
                    <p:cond delay="indefinite"/>
                  </p:stCondLst>
                </p:cTn>
                <p:tgtEl>
                  <p:spTgt spid="2"/>
                </p:tgtEl>
              </p:cMediaNode>
            </p:video>
            <p:seq concurrent="1" nextAc="seek">
              <p:cTn id="17" restart="whenNotActive" fill="hold" evtFilter="cancelBubble" nodeType="interactiveSeq">
                <p:stCondLst>
                  <p:cond evt="onClick" delay="0">
                    <p:tgtEl>
                      <p:spTgt spid="2"/>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clickEffect">
                                  <p:stCondLst>
                                    <p:cond delay="0"/>
                                  </p:stCondLst>
                                  <p:childTnLst>
                                    <p:cmd type="call" cmd="togglePause">
                                      <p:cBhvr>
                                        <p:cTn id="21"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Google Shape;192;p36">
            <a:extLst>
              <a:ext uri="{FF2B5EF4-FFF2-40B4-BE49-F238E27FC236}">
                <a16:creationId xmlns:a16="http://schemas.microsoft.com/office/drawing/2014/main" id="{242ABAF7-8796-8A1B-26B3-F7481305D846}"/>
              </a:ext>
            </a:extLst>
          </p:cNvPr>
          <p:cNvSpPr txBox="1">
            <a:spLocks/>
          </p:cNvSpPr>
          <p:nvPr/>
        </p:nvSpPr>
        <p:spPr>
          <a:xfrm flipH="1">
            <a:off x="32602" y="-144706"/>
            <a:ext cx="1733135" cy="995894"/>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lvl="1"/>
            <a:r>
              <a:rPr lang="vi-VN" sz="7200" b="1" dirty="0">
                <a:latin typeface="Exo 2" panose="020B0604020202020204" charset="0"/>
              </a:rPr>
              <a:t>4. </a:t>
            </a:r>
            <a:endParaRPr lang="en" sz="2800" b="1" dirty="0">
              <a:latin typeface="Exo 2" panose="020B0604020202020204" charset="0"/>
            </a:endParaRPr>
          </a:p>
        </p:txBody>
      </p:sp>
      <p:sp>
        <p:nvSpPr>
          <p:cNvPr id="20" name="Google Shape;190;p36">
            <a:hlinkClick r:id="rId2" action="ppaction://hlinksldjump"/>
            <a:extLst>
              <a:ext uri="{FF2B5EF4-FFF2-40B4-BE49-F238E27FC236}">
                <a16:creationId xmlns:a16="http://schemas.microsoft.com/office/drawing/2014/main" id="{E59BF351-E8EC-C0FA-6F11-2C2AF23B65F1}"/>
              </a:ext>
            </a:extLst>
          </p:cNvPr>
          <p:cNvSpPr/>
          <p:nvPr/>
        </p:nvSpPr>
        <p:spPr>
          <a:xfrm>
            <a:off x="8341536" y="55658"/>
            <a:ext cx="620100" cy="617400"/>
          </a:xfrm>
          <a:prstGeom prst="snip2DiagRect">
            <a:avLst>
              <a:gd name="adj1" fmla="val 0"/>
              <a:gd name="adj2" fmla="val 16667"/>
            </a:avLst>
          </a:prstGeom>
          <a:solidFill>
            <a:schemeClr val="accent1"/>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 name="Google Shape;195;p36">
            <a:extLst>
              <a:ext uri="{FF2B5EF4-FFF2-40B4-BE49-F238E27FC236}">
                <a16:creationId xmlns:a16="http://schemas.microsoft.com/office/drawing/2014/main" id="{CB32E418-5D77-2F8D-6E8F-A10736B64741}"/>
              </a:ext>
            </a:extLst>
          </p:cNvPr>
          <p:cNvGrpSpPr/>
          <p:nvPr/>
        </p:nvGrpSpPr>
        <p:grpSpPr>
          <a:xfrm>
            <a:off x="8480194" y="216939"/>
            <a:ext cx="423413" cy="421569"/>
            <a:chOff x="7703675" y="2541175"/>
            <a:chExt cx="499425" cy="497250"/>
          </a:xfrm>
        </p:grpSpPr>
        <p:sp>
          <p:nvSpPr>
            <p:cNvPr id="22" name="Google Shape;196;p36">
              <a:extLst>
                <a:ext uri="{FF2B5EF4-FFF2-40B4-BE49-F238E27FC236}">
                  <a16:creationId xmlns:a16="http://schemas.microsoft.com/office/drawing/2014/main" id="{B7AC046C-CFF8-BC9A-0965-D8FDC3DEFDAE}"/>
                </a:ext>
              </a:extLst>
            </p:cNvPr>
            <p:cNvSpPr/>
            <p:nvPr/>
          </p:nvSpPr>
          <p:spPr>
            <a:xfrm>
              <a:off x="7847475" y="2698600"/>
              <a:ext cx="355625" cy="339825"/>
            </a:xfrm>
            <a:custGeom>
              <a:avLst/>
              <a:gdLst/>
              <a:ahLst/>
              <a:cxnLst/>
              <a:rect l="l" t="t" r="r" b="b"/>
              <a:pathLst>
                <a:path w="14225" h="13593" extrusionOk="0">
                  <a:moveTo>
                    <a:pt x="5439" y="1112"/>
                  </a:moveTo>
                  <a:cubicBezTo>
                    <a:pt x="6380" y="1112"/>
                    <a:pt x="7409" y="1547"/>
                    <a:pt x="8123" y="2262"/>
                  </a:cubicBezTo>
                  <a:cubicBezTo>
                    <a:pt x="9657" y="3726"/>
                    <a:pt x="9657" y="6184"/>
                    <a:pt x="8123" y="7648"/>
                  </a:cubicBezTo>
                  <a:cubicBezTo>
                    <a:pt x="7409" y="8363"/>
                    <a:pt x="6450" y="8799"/>
                    <a:pt x="5439" y="8799"/>
                  </a:cubicBezTo>
                  <a:cubicBezTo>
                    <a:pt x="4428" y="8799"/>
                    <a:pt x="3487" y="8363"/>
                    <a:pt x="2754" y="7648"/>
                  </a:cubicBezTo>
                  <a:cubicBezTo>
                    <a:pt x="1221" y="6184"/>
                    <a:pt x="1221" y="3726"/>
                    <a:pt x="2754" y="2262"/>
                  </a:cubicBezTo>
                  <a:cubicBezTo>
                    <a:pt x="3487" y="1547"/>
                    <a:pt x="4428" y="1112"/>
                    <a:pt x="5439" y="1112"/>
                  </a:cubicBezTo>
                  <a:close/>
                  <a:moveTo>
                    <a:pt x="5430" y="0"/>
                  </a:moveTo>
                  <a:cubicBezTo>
                    <a:pt x="4149" y="0"/>
                    <a:pt x="2859" y="493"/>
                    <a:pt x="1883" y="1478"/>
                  </a:cubicBezTo>
                  <a:cubicBezTo>
                    <a:pt x="0" y="3360"/>
                    <a:pt x="0" y="6550"/>
                    <a:pt x="1883" y="8520"/>
                  </a:cubicBezTo>
                  <a:cubicBezTo>
                    <a:pt x="2824" y="9461"/>
                    <a:pt x="4132" y="9967"/>
                    <a:pt x="5439" y="9967"/>
                  </a:cubicBezTo>
                  <a:cubicBezTo>
                    <a:pt x="6607" y="9967"/>
                    <a:pt x="7618" y="9601"/>
                    <a:pt x="8489" y="8886"/>
                  </a:cubicBezTo>
                  <a:lnTo>
                    <a:pt x="9797" y="10193"/>
                  </a:lnTo>
                  <a:lnTo>
                    <a:pt x="9221" y="10838"/>
                  </a:lnTo>
                  <a:lnTo>
                    <a:pt x="11540" y="13157"/>
                  </a:lnTo>
                  <a:cubicBezTo>
                    <a:pt x="11836" y="13453"/>
                    <a:pt x="12202" y="13592"/>
                    <a:pt x="12551" y="13592"/>
                  </a:cubicBezTo>
                  <a:cubicBezTo>
                    <a:pt x="12987" y="13592"/>
                    <a:pt x="13353" y="13453"/>
                    <a:pt x="13649" y="13157"/>
                  </a:cubicBezTo>
                  <a:cubicBezTo>
                    <a:pt x="14224" y="12581"/>
                    <a:pt x="14224" y="11570"/>
                    <a:pt x="13649" y="10978"/>
                  </a:cubicBezTo>
                  <a:lnTo>
                    <a:pt x="11331" y="8659"/>
                  </a:lnTo>
                  <a:lnTo>
                    <a:pt x="10668" y="9391"/>
                  </a:lnTo>
                  <a:lnTo>
                    <a:pt x="9361" y="8084"/>
                  </a:lnTo>
                  <a:cubicBezTo>
                    <a:pt x="10895" y="6114"/>
                    <a:pt x="10738" y="3221"/>
                    <a:pt x="8925" y="1478"/>
                  </a:cubicBezTo>
                  <a:cubicBezTo>
                    <a:pt x="7984" y="493"/>
                    <a:pt x="6711" y="0"/>
                    <a:pt x="5430"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97;p36">
              <a:extLst>
                <a:ext uri="{FF2B5EF4-FFF2-40B4-BE49-F238E27FC236}">
                  <a16:creationId xmlns:a16="http://schemas.microsoft.com/office/drawing/2014/main" id="{AD7AB8E9-51BD-0D7C-0DB5-99D7FC3FA197}"/>
                </a:ext>
              </a:extLst>
            </p:cNvPr>
            <p:cNvSpPr/>
            <p:nvPr/>
          </p:nvSpPr>
          <p:spPr>
            <a:xfrm>
              <a:off x="7703675" y="2659275"/>
              <a:ext cx="323350" cy="87175"/>
            </a:xfrm>
            <a:custGeom>
              <a:avLst/>
              <a:gdLst/>
              <a:ahLst/>
              <a:cxnLst/>
              <a:rect l="l" t="t" r="r" b="b"/>
              <a:pathLst>
                <a:path w="12934" h="3487" extrusionOk="0">
                  <a:moveTo>
                    <a:pt x="1673" y="1151"/>
                  </a:moveTo>
                  <a:cubicBezTo>
                    <a:pt x="2039" y="1151"/>
                    <a:pt x="2266" y="1447"/>
                    <a:pt x="2266" y="1813"/>
                  </a:cubicBezTo>
                  <a:cubicBezTo>
                    <a:pt x="2336" y="2092"/>
                    <a:pt x="1970" y="2388"/>
                    <a:pt x="1673" y="2388"/>
                  </a:cubicBezTo>
                  <a:cubicBezTo>
                    <a:pt x="1307" y="2388"/>
                    <a:pt x="1098" y="2092"/>
                    <a:pt x="1098" y="1813"/>
                  </a:cubicBezTo>
                  <a:cubicBezTo>
                    <a:pt x="1028" y="1447"/>
                    <a:pt x="1395" y="1151"/>
                    <a:pt x="1673" y="1151"/>
                  </a:cubicBezTo>
                  <a:close/>
                  <a:moveTo>
                    <a:pt x="0" y="0"/>
                  </a:moveTo>
                  <a:lnTo>
                    <a:pt x="0" y="3487"/>
                  </a:lnTo>
                  <a:lnTo>
                    <a:pt x="5892" y="3487"/>
                  </a:lnTo>
                  <a:cubicBezTo>
                    <a:pt x="6101" y="3051"/>
                    <a:pt x="6467" y="2615"/>
                    <a:pt x="6833" y="2249"/>
                  </a:cubicBezTo>
                  <a:cubicBezTo>
                    <a:pt x="8001" y="1081"/>
                    <a:pt x="9517" y="436"/>
                    <a:pt x="11191" y="436"/>
                  </a:cubicBezTo>
                  <a:cubicBezTo>
                    <a:pt x="11766" y="436"/>
                    <a:pt x="12359" y="506"/>
                    <a:pt x="12934" y="645"/>
                  </a:cubicBez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98;p36">
              <a:extLst>
                <a:ext uri="{FF2B5EF4-FFF2-40B4-BE49-F238E27FC236}">
                  <a16:creationId xmlns:a16="http://schemas.microsoft.com/office/drawing/2014/main" id="{C6809048-561C-661B-C997-48F5E5A8CF58}"/>
                </a:ext>
              </a:extLst>
            </p:cNvPr>
            <p:cNvSpPr/>
            <p:nvPr/>
          </p:nvSpPr>
          <p:spPr>
            <a:xfrm>
              <a:off x="7910650" y="2776925"/>
              <a:ext cx="116375" cy="87175"/>
            </a:xfrm>
            <a:custGeom>
              <a:avLst/>
              <a:gdLst/>
              <a:ahLst/>
              <a:cxnLst/>
              <a:rect l="l" t="t" r="r" b="b"/>
              <a:pathLst>
                <a:path w="4655" h="3487" extrusionOk="0">
                  <a:moveTo>
                    <a:pt x="872" y="1"/>
                  </a:moveTo>
                  <a:cubicBezTo>
                    <a:pt x="1" y="1029"/>
                    <a:pt x="1" y="2476"/>
                    <a:pt x="803" y="3487"/>
                  </a:cubicBezTo>
                  <a:lnTo>
                    <a:pt x="4655" y="3487"/>
                  </a:lnTo>
                  <a:lnTo>
                    <a:pt x="4655"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99;p36">
              <a:extLst>
                <a:ext uri="{FF2B5EF4-FFF2-40B4-BE49-F238E27FC236}">
                  <a16:creationId xmlns:a16="http://schemas.microsoft.com/office/drawing/2014/main" id="{80F40854-1FB3-86E2-2953-9A7EE9F2A9FC}"/>
                </a:ext>
              </a:extLst>
            </p:cNvPr>
            <p:cNvSpPr/>
            <p:nvPr/>
          </p:nvSpPr>
          <p:spPr>
            <a:xfrm>
              <a:off x="7703675" y="2776925"/>
              <a:ext cx="132925" cy="87175"/>
            </a:xfrm>
            <a:custGeom>
              <a:avLst/>
              <a:gdLst/>
              <a:ahLst/>
              <a:cxnLst/>
              <a:rect l="l" t="t" r="r" b="b"/>
              <a:pathLst>
                <a:path w="5317" h="3487" extrusionOk="0">
                  <a:moveTo>
                    <a:pt x="1673" y="1169"/>
                  </a:moveTo>
                  <a:cubicBezTo>
                    <a:pt x="2039" y="1169"/>
                    <a:pt x="2266" y="1465"/>
                    <a:pt x="2266" y="1744"/>
                  </a:cubicBezTo>
                  <a:cubicBezTo>
                    <a:pt x="2336" y="2110"/>
                    <a:pt x="1970" y="2406"/>
                    <a:pt x="1673" y="2406"/>
                  </a:cubicBezTo>
                  <a:cubicBezTo>
                    <a:pt x="1307" y="2406"/>
                    <a:pt x="1098" y="2110"/>
                    <a:pt x="1098" y="1744"/>
                  </a:cubicBezTo>
                  <a:cubicBezTo>
                    <a:pt x="1028" y="1465"/>
                    <a:pt x="1395" y="1169"/>
                    <a:pt x="1673" y="1169"/>
                  </a:cubicBezTo>
                  <a:close/>
                  <a:moveTo>
                    <a:pt x="0" y="1"/>
                  </a:moveTo>
                  <a:lnTo>
                    <a:pt x="0" y="3487"/>
                  </a:lnTo>
                  <a:lnTo>
                    <a:pt x="5317" y="3487"/>
                  </a:lnTo>
                  <a:cubicBezTo>
                    <a:pt x="5160" y="2981"/>
                    <a:pt x="5090" y="2406"/>
                    <a:pt x="5090" y="1831"/>
                  </a:cubicBezTo>
                  <a:cubicBezTo>
                    <a:pt x="5090" y="1238"/>
                    <a:pt x="5160" y="593"/>
                    <a:pt x="5317"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00;p36">
              <a:extLst>
                <a:ext uri="{FF2B5EF4-FFF2-40B4-BE49-F238E27FC236}">
                  <a16:creationId xmlns:a16="http://schemas.microsoft.com/office/drawing/2014/main" id="{E2D406B4-30BF-BF36-1194-8B14FE2DC596}"/>
                </a:ext>
              </a:extLst>
            </p:cNvPr>
            <p:cNvSpPr/>
            <p:nvPr/>
          </p:nvSpPr>
          <p:spPr>
            <a:xfrm>
              <a:off x="7703675" y="2541175"/>
              <a:ext cx="323350" cy="87175"/>
            </a:xfrm>
            <a:custGeom>
              <a:avLst/>
              <a:gdLst/>
              <a:ahLst/>
              <a:cxnLst/>
              <a:rect l="l" t="t" r="r" b="b"/>
              <a:pathLst>
                <a:path w="12934" h="3487" extrusionOk="0">
                  <a:moveTo>
                    <a:pt x="1673" y="1151"/>
                  </a:moveTo>
                  <a:cubicBezTo>
                    <a:pt x="2039" y="1151"/>
                    <a:pt x="2266" y="1447"/>
                    <a:pt x="2266" y="1813"/>
                  </a:cubicBezTo>
                  <a:cubicBezTo>
                    <a:pt x="2336" y="2110"/>
                    <a:pt x="1970" y="2388"/>
                    <a:pt x="1673" y="2388"/>
                  </a:cubicBezTo>
                  <a:cubicBezTo>
                    <a:pt x="1307" y="2388"/>
                    <a:pt x="1098" y="2110"/>
                    <a:pt x="1098" y="1813"/>
                  </a:cubicBezTo>
                  <a:cubicBezTo>
                    <a:pt x="1028" y="1447"/>
                    <a:pt x="1395" y="1151"/>
                    <a:pt x="1673" y="1151"/>
                  </a:cubicBezTo>
                  <a:close/>
                  <a:moveTo>
                    <a:pt x="0" y="0"/>
                  </a:moveTo>
                  <a:lnTo>
                    <a:pt x="0" y="3487"/>
                  </a:lnTo>
                  <a:lnTo>
                    <a:pt x="12934" y="3487"/>
                  </a:ln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 name="TextBox 26">
            <a:extLst>
              <a:ext uri="{FF2B5EF4-FFF2-40B4-BE49-F238E27FC236}">
                <a16:creationId xmlns:a16="http://schemas.microsoft.com/office/drawing/2014/main" id="{FA002B3B-73F0-CEC1-71C6-E49FFB06ED4C}"/>
              </a:ext>
            </a:extLst>
          </p:cNvPr>
          <p:cNvSpPr txBox="1"/>
          <p:nvPr/>
        </p:nvSpPr>
        <p:spPr>
          <a:xfrm>
            <a:off x="1068404" y="98583"/>
            <a:ext cx="7475675" cy="553998"/>
          </a:xfrm>
          <a:prstGeom prst="rect">
            <a:avLst/>
          </a:prstGeom>
          <a:noFill/>
        </p:spPr>
        <p:txBody>
          <a:bodyPr wrap="square" rtlCol="0">
            <a:spAutoFit/>
          </a:bodyPr>
          <a:lstStyle/>
          <a:p>
            <a:pPr algn="ctr"/>
            <a:r>
              <a:rPr lang="vi-VN" sz="3000" b="1" dirty="0">
                <a:latin typeface="Exo 2" panose="020B0604020202020204" charset="0"/>
              </a:rPr>
              <a:t>Kết luận và hướng phát triển(1)</a:t>
            </a:r>
            <a:endParaRPr lang="en-US" sz="3000" b="1" dirty="0">
              <a:latin typeface="Exo 2" panose="020B0604020202020204" charset="0"/>
            </a:endParaRPr>
          </a:p>
        </p:txBody>
      </p:sp>
      <p:sp>
        <p:nvSpPr>
          <p:cNvPr id="28" name="TextBox 27">
            <a:extLst>
              <a:ext uri="{FF2B5EF4-FFF2-40B4-BE49-F238E27FC236}">
                <a16:creationId xmlns:a16="http://schemas.microsoft.com/office/drawing/2014/main" id="{4096983A-D63E-3DBC-0D49-EFAA356D3D0C}"/>
              </a:ext>
            </a:extLst>
          </p:cNvPr>
          <p:cNvSpPr txBox="1"/>
          <p:nvPr/>
        </p:nvSpPr>
        <p:spPr>
          <a:xfrm>
            <a:off x="1765737" y="890759"/>
            <a:ext cx="5909186" cy="400110"/>
          </a:xfrm>
          <a:prstGeom prst="rect">
            <a:avLst/>
          </a:prstGeom>
          <a:noFill/>
        </p:spPr>
        <p:txBody>
          <a:bodyPr wrap="square" rtlCol="0">
            <a:spAutoFit/>
          </a:bodyPr>
          <a:lstStyle/>
          <a:p>
            <a:pPr algn="ctr"/>
            <a:r>
              <a:rPr lang="vi-VN" sz="2000" b="1" dirty="0">
                <a:latin typeface="+mj-lt"/>
              </a:rPr>
              <a:t>Kết luận</a:t>
            </a:r>
            <a:endParaRPr lang="en-US" sz="2000" b="1" dirty="0">
              <a:latin typeface="+mj-lt"/>
            </a:endParaRPr>
          </a:p>
        </p:txBody>
      </p:sp>
      <p:sp>
        <p:nvSpPr>
          <p:cNvPr id="29" name="TextBox 28">
            <a:extLst>
              <a:ext uri="{FF2B5EF4-FFF2-40B4-BE49-F238E27FC236}">
                <a16:creationId xmlns:a16="http://schemas.microsoft.com/office/drawing/2014/main" id="{A5C575C9-4010-DB00-433E-070391EC5B73}"/>
              </a:ext>
            </a:extLst>
          </p:cNvPr>
          <p:cNvSpPr txBox="1"/>
          <p:nvPr/>
        </p:nvSpPr>
        <p:spPr>
          <a:xfrm>
            <a:off x="151356" y="1275138"/>
            <a:ext cx="8841288" cy="3405035"/>
          </a:xfrm>
          <a:prstGeom prst="rect">
            <a:avLst/>
          </a:prstGeom>
          <a:noFill/>
        </p:spPr>
        <p:txBody>
          <a:bodyPr wrap="square" rtlCol="0">
            <a:spAutoFit/>
          </a:bodyPr>
          <a:lstStyle/>
          <a:p>
            <a:pPr marL="342900" lvl="0" indent="-342900" algn="just">
              <a:lnSpc>
                <a:spcPct val="107000"/>
              </a:lnSpc>
              <a:buFont typeface="Wingdings" panose="05000000000000000000" pitchFamily="2" charset="2"/>
              <a:buChar char="Ø"/>
            </a:pPr>
            <a:r>
              <a:rPr lang="vi-VN" sz="2000" dirty="0">
                <a:latin typeface="Times New Roman" panose="02020603050405020304" pitchFamily="18" charset="0"/>
                <a:ea typeface="Calibri" panose="020F0502020204030204" pitchFamily="34" charset="0"/>
                <a:cs typeface="Times New Roman" panose="02020603050405020304" pitchFamily="18" charset="0"/>
              </a:rPr>
              <a:t>Về phần lý thuyết: Hiểu được thuật toán học máy, cụ thể là nhận dạng khuôn mặt; áp dụng được MQTT, bảo mật SSL/TLS và mã hóa AES 256CBC vào hệ thống</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lnSpc>
                <a:spcPct val="107000"/>
              </a:lnSpc>
              <a:buFont typeface="Wingdings" panose="05000000000000000000" pitchFamily="2" charset="2"/>
              <a:buChar char="Ø"/>
            </a:pPr>
            <a:r>
              <a:rPr lang="vi-VN" sz="2000" dirty="0">
                <a:effectLst/>
                <a:latin typeface="Times New Roman" panose="02020603050405020304" pitchFamily="18" charset="0"/>
                <a:ea typeface="Calibri" panose="020F0502020204030204" pitchFamily="34" charset="0"/>
                <a:cs typeface="Times New Roman" panose="02020603050405020304" pitchFamily="18" charset="0"/>
              </a:rPr>
              <a:t>Về phần xây dựng hệ thống: xây dựng được phần mềm trên Rpi, phần mềm trên mobile trên Mobile bằng Flutter</a:t>
            </a:r>
          </a:p>
          <a:p>
            <a:pPr marL="342900" lvl="0" indent="-342900" algn="just">
              <a:lnSpc>
                <a:spcPct val="107000"/>
              </a:lnSpc>
              <a:spcAft>
                <a:spcPts val="800"/>
              </a:spcAft>
              <a:buFont typeface="Wingdings" panose="05000000000000000000" pitchFamily="2" charset="2"/>
              <a:buChar char="Ø"/>
            </a:pPr>
            <a:r>
              <a:rPr lang="vi-VN" sz="2000" dirty="0">
                <a:effectLst/>
                <a:latin typeface="Times New Roman" panose="02020603050405020304" pitchFamily="18" charset="0"/>
                <a:ea typeface="Calibri" panose="020F0502020204030204" pitchFamily="34" charset="0"/>
                <a:cs typeface="Times New Roman" panose="02020603050405020304" pitchFamily="18" charset="0"/>
              </a:rPr>
              <a:t>Về phần thực nghiệm: Hệ thống hoạt động ổn định với tốc độ tầm 3fps, Hệ thống IoT hoàn chỉnh thu thập dữ liệu từ phần mềm nhận dạng khuôn mặt, truyền tải dữ liệu lên Broker, gia chủ có thể điều khiển đóng mở cửa từ xa, nhận cảnh báo và xem được hình ảnh người lạ qua thiết bị mobile</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p>
            <a:pPr marL="285750" indent="-285750" algn="just">
              <a:buFont typeface="Wingdings" panose="05000000000000000000" pitchFamily="2" charset="2"/>
              <a:buChar char="Ø"/>
            </a:pPr>
            <a:endParaRPr lang="en-US" sz="1600" dirty="0"/>
          </a:p>
        </p:txBody>
      </p:sp>
      <p:sp>
        <p:nvSpPr>
          <p:cNvPr id="30" name="Oval 29">
            <a:extLst>
              <a:ext uri="{FF2B5EF4-FFF2-40B4-BE49-F238E27FC236}">
                <a16:creationId xmlns:a16="http://schemas.microsoft.com/office/drawing/2014/main" id="{14660C79-FAF3-307C-B425-BEA2A9D2D616}"/>
              </a:ext>
            </a:extLst>
          </p:cNvPr>
          <p:cNvSpPr/>
          <p:nvPr/>
        </p:nvSpPr>
        <p:spPr>
          <a:xfrm>
            <a:off x="8040701" y="4673890"/>
            <a:ext cx="982951" cy="45902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Slide Number Placeholder 3">
            <a:extLst>
              <a:ext uri="{FF2B5EF4-FFF2-40B4-BE49-F238E27FC236}">
                <a16:creationId xmlns:a16="http://schemas.microsoft.com/office/drawing/2014/main" id="{740B0ED9-E921-C02C-D1B6-A2E25647C4DA}"/>
              </a:ext>
            </a:extLst>
          </p:cNvPr>
          <p:cNvSpPr txBox="1">
            <a:spLocks/>
          </p:cNvSpPr>
          <p:nvPr/>
        </p:nvSpPr>
        <p:spPr>
          <a:xfrm>
            <a:off x="8076082" y="4684471"/>
            <a:ext cx="1052052" cy="50165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vi-VN" sz="1800" b="1" dirty="0">
                <a:latin typeface="Times New Roman" panose="02020603050405020304" pitchFamily="18" charset="0"/>
                <a:cs typeface="Times New Roman" panose="02020603050405020304" pitchFamily="18" charset="0"/>
              </a:rPr>
              <a:t>Page </a:t>
            </a:r>
            <a:fld id="{2056E236-50D7-4963-88A9-107A4C67BF7F}" type="slidenum">
              <a:rPr lang="en-US" sz="1800" b="1" smtClean="0">
                <a:latin typeface="Times New Roman" panose="02020603050405020304" pitchFamily="18" charset="0"/>
                <a:cs typeface="Times New Roman" panose="02020603050405020304" pitchFamily="18" charset="0"/>
              </a:rPr>
              <a:pPr/>
              <a:t>24</a:t>
            </a:fld>
            <a:endParaRPr lang="en-US" sz="1800" b="1" dirty="0">
              <a:latin typeface="Times New Roman" panose="02020603050405020304" pitchFamily="18" charset="0"/>
              <a:cs typeface="Times New Roman" panose="02020603050405020304" pitchFamily="18" charset="0"/>
            </a:endParaRPr>
          </a:p>
        </p:txBody>
      </p:sp>
      <p:cxnSp>
        <p:nvCxnSpPr>
          <p:cNvPr id="32" name="Google Shape;194;p36">
            <a:extLst>
              <a:ext uri="{FF2B5EF4-FFF2-40B4-BE49-F238E27FC236}">
                <a16:creationId xmlns:a16="http://schemas.microsoft.com/office/drawing/2014/main" id="{4B783780-4EED-65D5-4C00-FFEDBDB330FC}"/>
              </a:ext>
            </a:extLst>
          </p:cNvPr>
          <p:cNvCxnSpPr>
            <a:cxnSpLocks/>
          </p:cNvCxnSpPr>
          <p:nvPr/>
        </p:nvCxnSpPr>
        <p:spPr>
          <a:xfrm>
            <a:off x="91440" y="867432"/>
            <a:ext cx="8961120" cy="0"/>
          </a:xfrm>
          <a:prstGeom prst="straightConnector1">
            <a:avLst/>
          </a:prstGeom>
          <a:noFill/>
          <a:ln w="19050" cap="flat" cmpd="sng">
            <a:solidFill>
              <a:srgbClr val="434343"/>
            </a:solidFill>
            <a:prstDash val="solid"/>
            <a:round/>
            <a:headEnd type="none" w="med" len="med"/>
            <a:tailEnd type="none" w="med" len="med"/>
          </a:ln>
        </p:spPr>
      </p:cxnSp>
    </p:spTree>
    <p:extLst>
      <p:ext uri="{BB962C8B-B14F-4D97-AF65-F5344CB8AC3E}">
        <p14:creationId xmlns:p14="http://schemas.microsoft.com/office/powerpoint/2010/main" val="2658357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childTnLst>
                                </p:cTn>
                              </p:par>
                            </p:childTnLst>
                          </p:cTn>
                        </p:par>
                        <p:par>
                          <p:cTn id="8" fill="hold">
                            <p:stCondLst>
                              <p:cond delay="1000"/>
                            </p:stCondLst>
                            <p:childTnLst>
                              <p:par>
                                <p:cTn id="9" presetID="2" presetClass="entr" presetSubtype="8" fill="hold" nodeType="afterEffect">
                                  <p:stCondLst>
                                    <p:cond delay="0"/>
                                  </p:stCondLst>
                                  <p:childTnLst>
                                    <p:set>
                                      <p:cBhvr>
                                        <p:cTn id="10" dur="1" fill="hold">
                                          <p:stCondLst>
                                            <p:cond delay="0"/>
                                          </p:stCondLst>
                                        </p:cTn>
                                        <p:tgtEl>
                                          <p:spTgt spid="32"/>
                                        </p:tgtEl>
                                        <p:attrNameLst>
                                          <p:attrName>style.visibility</p:attrName>
                                        </p:attrNameLst>
                                      </p:cBhvr>
                                      <p:to>
                                        <p:strVal val="visible"/>
                                      </p:to>
                                    </p:set>
                                    <p:anim calcmode="lin" valueType="num">
                                      <p:cBhvr additive="base">
                                        <p:cTn id="11" dur="1000"/>
                                        <p:tgtEl>
                                          <p:spTgt spid="32"/>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0FDD1367-24F5-BAA4-20C2-8D56F185287C}"/>
              </a:ext>
            </a:extLst>
          </p:cNvPr>
          <p:cNvSpPr txBox="1"/>
          <p:nvPr/>
        </p:nvSpPr>
        <p:spPr>
          <a:xfrm>
            <a:off x="1851648" y="928079"/>
            <a:ext cx="5909186" cy="400110"/>
          </a:xfrm>
          <a:prstGeom prst="rect">
            <a:avLst/>
          </a:prstGeom>
          <a:noFill/>
        </p:spPr>
        <p:txBody>
          <a:bodyPr wrap="square" rtlCol="0">
            <a:spAutoFit/>
          </a:bodyPr>
          <a:lstStyle/>
          <a:p>
            <a:pPr algn="ctr"/>
            <a:r>
              <a:rPr lang="vi-VN" sz="2000" b="1" dirty="0">
                <a:latin typeface="+mj-lt"/>
              </a:rPr>
              <a:t>Hướng phát triển</a:t>
            </a:r>
            <a:endParaRPr lang="en-US" sz="2000" b="1" dirty="0">
              <a:latin typeface="+mj-lt"/>
            </a:endParaRPr>
          </a:p>
        </p:txBody>
      </p:sp>
      <p:sp>
        <p:nvSpPr>
          <p:cNvPr id="20" name="TextBox 19">
            <a:extLst>
              <a:ext uri="{FF2B5EF4-FFF2-40B4-BE49-F238E27FC236}">
                <a16:creationId xmlns:a16="http://schemas.microsoft.com/office/drawing/2014/main" id="{7F56DA70-151A-FD0A-614A-16BED5467864}"/>
              </a:ext>
            </a:extLst>
          </p:cNvPr>
          <p:cNvSpPr txBox="1"/>
          <p:nvPr/>
        </p:nvSpPr>
        <p:spPr>
          <a:xfrm>
            <a:off x="431146" y="1520376"/>
            <a:ext cx="8321711" cy="3466590"/>
          </a:xfrm>
          <a:prstGeom prst="rect">
            <a:avLst/>
          </a:prstGeom>
          <a:noFill/>
        </p:spPr>
        <p:txBody>
          <a:bodyPr wrap="square" rtlCol="0">
            <a:spAutoFit/>
          </a:bodyPr>
          <a:lstStyle/>
          <a:p>
            <a:pPr lvl="0" algn="just">
              <a:lnSpc>
                <a:spcPct val="107000"/>
              </a:lnSpc>
            </a:pPr>
            <a:r>
              <a:rPr lang="vi-VN" sz="2000" b="1" dirty="0">
                <a:effectLst/>
                <a:latin typeface="Times New Roman" panose="02020603050405020304" pitchFamily="18" charset="0"/>
                <a:ea typeface="Calibri" panose="020F0502020204030204" pitchFamily="34" charset="0"/>
                <a:cs typeface="Times New Roman" panose="02020603050405020304" pitchFamily="18" charset="0"/>
              </a:rPr>
              <a:t>Hạn chế của đồ án</a:t>
            </a:r>
          </a:p>
          <a:p>
            <a:pPr marL="285750" lvl="0" indent="-285750" algn="just">
              <a:lnSpc>
                <a:spcPct val="107000"/>
              </a:lnSpc>
              <a:buFont typeface="Wingdings" panose="05000000000000000000" pitchFamily="2" charset="2"/>
              <a:buChar char="Ø"/>
            </a:pPr>
            <a:r>
              <a:rPr lang="vi-VN" sz="2000" dirty="0">
                <a:effectLst/>
                <a:latin typeface="Times New Roman" panose="02020603050405020304" pitchFamily="18" charset="0"/>
                <a:ea typeface="Calibri" panose="020F0502020204030204" pitchFamily="34" charset="0"/>
              </a:rPr>
              <a:t>Chưa có nhiều chức năng phức tạp: hiển thị trạng thái cửa theo thời gian trên Mobile</a:t>
            </a:r>
          </a:p>
          <a:p>
            <a:pPr marL="285750" lvl="0" indent="-285750" algn="just">
              <a:lnSpc>
                <a:spcPct val="107000"/>
              </a:lnSpc>
              <a:buFont typeface="Wingdings" panose="05000000000000000000" pitchFamily="2" charset="2"/>
              <a:buChar char="Ø"/>
            </a:pPr>
            <a:r>
              <a:rPr lang="vi-VN" sz="2000" dirty="0">
                <a:effectLst/>
                <a:latin typeface="Times New Roman" panose="02020603050405020304" pitchFamily="18" charset="0"/>
                <a:ea typeface="Calibri" panose="020F0502020204030204" pitchFamily="34" charset="0"/>
              </a:rPr>
              <a:t>Khi người lạ bịt kín người thì hệ thống không thể nhận dạng được mà phải thông qua thuật toán nhận dạng cử chỉ con người để xem đó là gia chủ hay người lạ</a:t>
            </a:r>
            <a:endParaRPr lang="vi-VN" sz="2000" dirty="0">
              <a:latin typeface="Times New Roman" panose="02020603050405020304" pitchFamily="18" charset="0"/>
              <a:ea typeface="Calibri" panose="020F0502020204030204" pitchFamily="34" charset="0"/>
              <a:cs typeface="Times New Roman" panose="02020603050405020304" pitchFamily="18" charset="0"/>
            </a:endParaRPr>
          </a:p>
          <a:p>
            <a:pPr lvl="0" algn="just">
              <a:lnSpc>
                <a:spcPct val="107000"/>
              </a:lnSpc>
            </a:pPr>
            <a:r>
              <a:rPr lang="vi-VN" sz="2000" b="1" dirty="0">
                <a:effectLst/>
                <a:latin typeface="Times New Roman" panose="02020603050405020304" pitchFamily="18" charset="0"/>
                <a:ea typeface="Calibri" panose="020F0502020204030204" pitchFamily="34" charset="0"/>
                <a:cs typeface="Times New Roman" panose="02020603050405020304" pitchFamily="18" charset="0"/>
              </a:rPr>
              <a:t>Hướng phát triển</a:t>
            </a:r>
          </a:p>
          <a:p>
            <a:pPr marL="342900" lvl="0" indent="-342900" algn="just">
              <a:lnSpc>
                <a:spcPct val="107000"/>
              </a:lnSpc>
              <a:buFont typeface="Wingdings" panose="05000000000000000000" pitchFamily="2" charset="2"/>
              <a:buChar char="Ø"/>
            </a:pPr>
            <a:r>
              <a:rPr lang="vi-VN" sz="2000" dirty="0">
                <a:effectLst/>
                <a:latin typeface="Times New Roman" panose="02020603050405020304" pitchFamily="18" charset="0"/>
                <a:ea typeface="Calibri" panose="020F0502020204030204" pitchFamily="34" charset="0"/>
                <a:cs typeface="Times New Roman" panose="02020603050405020304" pitchFamily="18" charset="0"/>
              </a:rPr>
              <a:t>Phát triển hiển thị trạng thái cửa trên Mobile</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buFont typeface="Wingdings" panose="05000000000000000000" pitchFamily="2" charset="2"/>
              <a:buChar char="Ø"/>
            </a:pPr>
            <a:r>
              <a:rPr lang="vi-VN" sz="2000" dirty="0">
                <a:effectLst/>
                <a:latin typeface="Times New Roman" panose="02020603050405020304" pitchFamily="18" charset="0"/>
                <a:ea typeface="Calibri" panose="020F0502020204030204" pitchFamily="34" charset="0"/>
                <a:cs typeface="Times New Roman" panose="02020603050405020304" pitchFamily="18" charset="0"/>
              </a:rPr>
              <a:t>Phát triển hệ thống từ nhận dạng khuôn mặt đến nhận dạng cử chỉ con người</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p>
            <a:pPr marL="285750" indent="-285750" algn="just">
              <a:buFont typeface="Wingdings" panose="05000000000000000000" pitchFamily="2" charset="2"/>
              <a:buChar char="Ø"/>
            </a:pPr>
            <a:endParaRPr lang="en-US" sz="2000" dirty="0"/>
          </a:p>
        </p:txBody>
      </p:sp>
      <p:sp>
        <p:nvSpPr>
          <p:cNvPr id="21" name="Oval 20">
            <a:extLst>
              <a:ext uri="{FF2B5EF4-FFF2-40B4-BE49-F238E27FC236}">
                <a16:creationId xmlns:a16="http://schemas.microsoft.com/office/drawing/2014/main" id="{E5119EC7-7629-4522-8919-819D83B31B81}"/>
              </a:ext>
            </a:extLst>
          </p:cNvPr>
          <p:cNvSpPr/>
          <p:nvPr/>
        </p:nvSpPr>
        <p:spPr>
          <a:xfrm>
            <a:off x="8040701" y="4673890"/>
            <a:ext cx="982951" cy="45902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Slide Number Placeholder 3">
            <a:extLst>
              <a:ext uri="{FF2B5EF4-FFF2-40B4-BE49-F238E27FC236}">
                <a16:creationId xmlns:a16="http://schemas.microsoft.com/office/drawing/2014/main" id="{0F89AEFD-2818-1E0F-6BEC-3ECFB3007E4A}"/>
              </a:ext>
            </a:extLst>
          </p:cNvPr>
          <p:cNvSpPr txBox="1">
            <a:spLocks/>
          </p:cNvSpPr>
          <p:nvPr/>
        </p:nvSpPr>
        <p:spPr>
          <a:xfrm>
            <a:off x="8076082" y="4684471"/>
            <a:ext cx="1052052" cy="50165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vi-VN" sz="1800" b="1" dirty="0">
                <a:latin typeface="Times New Roman" panose="02020603050405020304" pitchFamily="18" charset="0"/>
                <a:cs typeface="Times New Roman" panose="02020603050405020304" pitchFamily="18" charset="0"/>
              </a:rPr>
              <a:t>Page </a:t>
            </a:r>
            <a:fld id="{2056E236-50D7-4963-88A9-107A4C67BF7F}" type="slidenum">
              <a:rPr lang="en-US" sz="1800" b="1" smtClean="0">
                <a:latin typeface="Times New Roman" panose="02020603050405020304" pitchFamily="18" charset="0"/>
                <a:cs typeface="Times New Roman" panose="02020603050405020304" pitchFamily="18" charset="0"/>
              </a:rPr>
              <a:pPr/>
              <a:t>25</a:t>
            </a:fld>
            <a:endParaRPr lang="en-US" sz="1800" b="1" dirty="0">
              <a:latin typeface="Times New Roman" panose="02020603050405020304" pitchFamily="18" charset="0"/>
              <a:cs typeface="Times New Roman" panose="02020603050405020304" pitchFamily="18" charset="0"/>
            </a:endParaRPr>
          </a:p>
        </p:txBody>
      </p:sp>
      <p:sp>
        <p:nvSpPr>
          <p:cNvPr id="18" name="Google Shape;192;p36">
            <a:extLst>
              <a:ext uri="{FF2B5EF4-FFF2-40B4-BE49-F238E27FC236}">
                <a16:creationId xmlns:a16="http://schemas.microsoft.com/office/drawing/2014/main" id="{4214085C-FADA-4DA9-4E59-C95AA1B0A227}"/>
              </a:ext>
            </a:extLst>
          </p:cNvPr>
          <p:cNvSpPr txBox="1">
            <a:spLocks/>
          </p:cNvSpPr>
          <p:nvPr/>
        </p:nvSpPr>
        <p:spPr>
          <a:xfrm flipH="1">
            <a:off x="32602" y="-144706"/>
            <a:ext cx="1733135" cy="995894"/>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lvl="1"/>
            <a:r>
              <a:rPr lang="vi-VN" sz="7200" b="1" dirty="0">
                <a:latin typeface="Exo 2" panose="020B0604020202020204" charset="0"/>
              </a:rPr>
              <a:t>4. </a:t>
            </a:r>
            <a:endParaRPr lang="en" sz="2800" b="1" dirty="0">
              <a:latin typeface="Exo 2" panose="020B0604020202020204" charset="0"/>
            </a:endParaRPr>
          </a:p>
        </p:txBody>
      </p:sp>
      <p:sp>
        <p:nvSpPr>
          <p:cNvPr id="23" name="Google Shape;190;p36">
            <a:hlinkClick r:id="rId3" action="ppaction://hlinksldjump"/>
            <a:extLst>
              <a:ext uri="{FF2B5EF4-FFF2-40B4-BE49-F238E27FC236}">
                <a16:creationId xmlns:a16="http://schemas.microsoft.com/office/drawing/2014/main" id="{A2DB46BD-0F2B-89CE-00AF-B6D247004515}"/>
              </a:ext>
            </a:extLst>
          </p:cNvPr>
          <p:cNvSpPr/>
          <p:nvPr/>
        </p:nvSpPr>
        <p:spPr>
          <a:xfrm>
            <a:off x="8341536" y="55658"/>
            <a:ext cx="620100" cy="617400"/>
          </a:xfrm>
          <a:prstGeom prst="snip2DiagRect">
            <a:avLst>
              <a:gd name="adj1" fmla="val 0"/>
              <a:gd name="adj2" fmla="val 16667"/>
            </a:avLst>
          </a:prstGeom>
          <a:solidFill>
            <a:schemeClr val="accent1"/>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 name="Google Shape;195;p36">
            <a:extLst>
              <a:ext uri="{FF2B5EF4-FFF2-40B4-BE49-F238E27FC236}">
                <a16:creationId xmlns:a16="http://schemas.microsoft.com/office/drawing/2014/main" id="{C711D551-86D2-BC29-4694-E7E968102BB2}"/>
              </a:ext>
            </a:extLst>
          </p:cNvPr>
          <p:cNvGrpSpPr/>
          <p:nvPr/>
        </p:nvGrpSpPr>
        <p:grpSpPr>
          <a:xfrm>
            <a:off x="8480194" y="216939"/>
            <a:ext cx="423413" cy="421569"/>
            <a:chOff x="7703675" y="2541175"/>
            <a:chExt cx="499425" cy="497250"/>
          </a:xfrm>
        </p:grpSpPr>
        <p:sp>
          <p:nvSpPr>
            <p:cNvPr id="25" name="Google Shape;196;p36">
              <a:extLst>
                <a:ext uri="{FF2B5EF4-FFF2-40B4-BE49-F238E27FC236}">
                  <a16:creationId xmlns:a16="http://schemas.microsoft.com/office/drawing/2014/main" id="{41C155CE-BDB5-8B40-6823-523AA1DFA7FD}"/>
                </a:ext>
              </a:extLst>
            </p:cNvPr>
            <p:cNvSpPr/>
            <p:nvPr/>
          </p:nvSpPr>
          <p:spPr>
            <a:xfrm>
              <a:off x="7847475" y="2698600"/>
              <a:ext cx="355625" cy="339825"/>
            </a:xfrm>
            <a:custGeom>
              <a:avLst/>
              <a:gdLst/>
              <a:ahLst/>
              <a:cxnLst/>
              <a:rect l="l" t="t" r="r" b="b"/>
              <a:pathLst>
                <a:path w="14225" h="13593" extrusionOk="0">
                  <a:moveTo>
                    <a:pt x="5439" y="1112"/>
                  </a:moveTo>
                  <a:cubicBezTo>
                    <a:pt x="6380" y="1112"/>
                    <a:pt x="7409" y="1547"/>
                    <a:pt x="8123" y="2262"/>
                  </a:cubicBezTo>
                  <a:cubicBezTo>
                    <a:pt x="9657" y="3726"/>
                    <a:pt x="9657" y="6184"/>
                    <a:pt x="8123" y="7648"/>
                  </a:cubicBezTo>
                  <a:cubicBezTo>
                    <a:pt x="7409" y="8363"/>
                    <a:pt x="6450" y="8799"/>
                    <a:pt x="5439" y="8799"/>
                  </a:cubicBezTo>
                  <a:cubicBezTo>
                    <a:pt x="4428" y="8799"/>
                    <a:pt x="3487" y="8363"/>
                    <a:pt x="2754" y="7648"/>
                  </a:cubicBezTo>
                  <a:cubicBezTo>
                    <a:pt x="1221" y="6184"/>
                    <a:pt x="1221" y="3726"/>
                    <a:pt x="2754" y="2262"/>
                  </a:cubicBezTo>
                  <a:cubicBezTo>
                    <a:pt x="3487" y="1547"/>
                    <a:pt x="4428" y="1112"/>
                    <a:pt x="5439" y="1112"/>
                  </a:cubicBezTo>
                  <a:close/>
                  <a:moveTo>
                    <a:pt x="5430" y="0"/>
                  </a:moveTo>
                  <a:cubicBezTo>
                    <a:pt x="4149" y="0"/>
                    <a:pt x="2859" y="493"/>
                    <a:pt x="1883" y="1478"/>
                  </a:cubicBezTo>
                  <a:cubicBezTo>
                    <a:pt x="0" y="3360"/>
                    <a:pt x="0" y="6550"/>
                    <a:pt x="1883" y="8520"/>
                  </a:cubicBezTo>
                  <a:cubicBezTo>
                    <a:pt x="2824" y="9461"/>
                    <a:pt x="4132" y="9967"/>
                    <a:pt x="5439" y="9967"/>
                  </a:cubicBezTo>
                  <a:cubicBezTo>
                    <a:pt x="6607" y="9967"/>
                    <a:pt x="7618" y="9601"/>
                    <a:pt x="8489" y="8886"/>
                  </a:cubicBezTo>
                  <a:lnTo>
                    <a:pt x="9797" y="10193"/>
                  </a:lnTo>
                  <a:lnTo>
                    <a:pt x="9221" y="10838"/>
                  </a:lnTo>
                  <a:lnTo>
                    <a:pt x="11540" y="13157"/>
                  </a:lnTo>
                  <a:cubicBezTo>
                    <a:pt x="11836" y="13453"/>
                    <a:pt x="12202" y="13592"/>
                    <a:pt x="12551" y="13592"/>
                  </a:cubicBezTo>
                  <a:cubicBezTo>
                    <a:pt x="12987" y="13592"/>
                    <a:pt x="13353" y="13453"/>
                    <a:pt x="13649" y="13157"/>
                  </a:cubicBezTo>
                  <a:cubicBezTo>
                    <a:pt x="14224" y="12581"/>
                    <a:pt x="14224" y="11570"/>
                    <a:pt x="13649" y="10978"/>
                  </a:cubicBezTo>
                  <a:lnTo>
                    <a:pt x="11331" y="8659"/>
                  </a:lnTo>
                  <a:lnTo>
                    <a:pt x="10668" y="9391"/>
                  </a:lnTo>
                  <a:lnTo>
                    <a:pt x="9361" y="8084"/>
                  </a:lnTo>
                  <a:cubicBezTo>
                    <a:pt x="10895" y="6114"/>
                    <a:pt x="10738" y="3221"/>
                    <a:pt x="8925" y="1478"/>
                  </a:cubicBezTo>
                  <a:cubicBezTo>
                    <a:pt x="7984" y="493"/>
                    <a:pt x="6711" y="0"/>
                    <a:pt x="5430"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97;p36">
              <a:extLst>
                <a:ext uri="{FF2B5EF4-FFF2-40B4-BE49-F238E27FC236}">
                  <a16:creationId xmlns:a16="http://schemas.microsoft.com/office/drawing/2014/main" id="{C39171A6-E62B-7455-29BA-A3A46E376508}"/>
                </a:ext>
              </a:extLst>
            </p:cNvPr>
            <p:cNvSpPr/>
            <p:nvPr/>
          </p:nvSpPr>
          <p:spPr>
            <a:xfrm>
              <a:off x="7703675" y="2659275"/>
              <a:ext cx="323350" cy="87175"/>
            </a:xfrm>
            <a:custGeom>
              <a:avLst/>
              <a:gdLst/>
              <a:ahLst/>
              <a:cxnLst/>
              <a:rect l="l" t="t" r="r" b="b"/>
              <a:pathLst>
                <a:path w="12934" h="3487" extrusionOk="0">
                  <a:moveTo>
                    <a:pt x="1673" y="1151"/>
                  </a:moveTo>
                  <a:cubicBezTo>
                    <a:pt x="2039" y="1151"/>
                    <a:pt x="2266" y="1447"/>
                    <a:pt x="2266" y="1813"/>
                  </a:cubicBezTo>
                  <a:cubicBezTo>
                    <a:pt x="2336" y="2092"/>
                    <a:pt x="1970" y="2388"/>
                    <a:pt x="1673" y="2388"/>
                  </a:cubicBezTo>
                  <a:cubicBezTo>
                    <a:pt x="1307" y="2388"/>
                    <a:pt x="1098" y="2092"/>
                    <a:pt x="1098" y="1813"/>
                  </a:cubicBezTo>
                  <a:cubicBezTo>
                    <a:pt x="1028" y="1447"/>
                    <a:pt x="1395" y="1151"/>
                    <a:pt x="1673" y="1151"/>
                  </a:cubicBezTo>
                  <a:close/>
                  <a:moveTo>
                    <a:pt x="0" y="0"/>
                  </a:moveTo>
                  <a:lnTo>
                    <a:pt x="0" y="3487"/>
                  </a:lnTo>
                  <a:lnTo>
                    <a:pt x="5892" y="3487"/>
                  </a:lnTo>
                  <a:cubicBezTo>
                    <a:pt x="6101" y="3051"/>
                    <a:pt x="6467" y="2615"/>
                    <a:pt x="6833" y="2249"/>
                  </a:cubicBezTo>
                  <a:cubicBezTo>
                    <a:pt x="8001" y="1081"/>
                    <a:pt x="9517" y="436"/>
                    <a:pt x="11191" y="436"/>
                  </a:cubicBezTo>
                  <a:cubicBezTo>
                    <a:pt x="11766" y="436"/>
                    <a:pt x="12359" y="506"/>
                    <a:pt x="12934" y="645"/>
                  </a:cubicBez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98;p36">
              <a:extLst>
                <a:ext uri="{FF2B5EF4-FFF2-40B4-BE49-F238E27FC236}">
                  <a16:creationId xmlns:a16="http://schemas.microsoft.com/office/drawing/2014/main" id="{7ABD5D4E-C094-B954-5B00-D28DA73792A4}"/>
                </a:ext>
              </a:extLst>
            </p:cNvPr>
            <p:cNvSpPr/>
            <p:nvPr/>
          </p:nvSpPr>
          <p:spPr>
            <a:xfrm>
              <a:off x="7910650" y="2776925"/>
              <a:ext cx="116375" cy="87175"/>
            </a:xfrm>
            <a:custGeom>
              <a:avLst/>
              <a:gdLst/>
              <a:ahLst/>
              <a:cxnLst/>
              <a:rect l="l" t="t" r="r" b="b"/>
              <a:pathLst>
                <a:path w="4655" h="3487" extrusionOk="0">
                  <a:moveTo>
                    <a:pt x="872" y="1"/>
                  </a:moveTo>
                  <a:cubicBezTo>
                    <a:pt x="1" y="1029"/>
                    <a:pt x="1" y="2476"/>
                    <a:pt x="803" y="3487"/>
                  </a:cubicBezTo>
                  <a:lnTo>
                    <a:pt x="4655" y="3487"/>
                  </a:lnTo>
                  <a:lnTo>
                    <a:pt x="4655"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99;p36">
              <a:extLst>
                <a:ext uri="{FF2B5EF4-FFF2-40B4-BE49-F238E27FC236}">
                  <a16:creationId xmlns:a16="http://schemas.microsoft.com/office/drawing/2014/main" id="{9DF6FE46-8690-EEBC-6528-C42D6E65C3AF}"/>
                </a:ext>
              </a:extLst>
            </p:cNvPr>
            <p:cNvSpPr/>
            <p:nvPr/>
          </p:nvSpPr>
          <p:spPr>
            <a:xfrm>
              <a:off x="7703675" y="2776925"/>
              <a:ext cx="132925" cy="87175"/>
            </a:xfrm>
            <a:custGeom>
              <a:avLst/>
              <a:gdLst/>
              <a:ahLst/>
              <a:cxnLst/>
              <a:rect l="l" t="t" r="r" b="b"/>
              <a:pathLst>
                <a:path w="5317" h="3487" extrusionOk="0">
                  <a:moveTo>
                    <a:pt x="1673" y="1169"/>
                  </a:moveTo>
                  <a:cubicBezTo>
                    <a:pt x="2039" y="1169"/>
                    <a:pt x="2266" y="1465"/>
                    <a:pt x="2266" y="1744"/>
                  </a:cubicBezTo>
                  <a:cubicBezTo>
                    <a:pt x="2336" y="2110"/>
                    <a:pt x="1970" y="2406"/>
                    <a:pt x="1673" y="2406"/>
                  </a:cubicBezTo>
                  <a:cubicBezTo>
                    <a:pt x="1307" y="2406"/>
                    <a:pt x="1098" y="2110"/>
                    <a:pt x="1098" y="1744"/>
                  </a:cubicBezTo>
                  <a:cubicBezTo>
                    <a:pt x="1028" y="1465"/>
                    <a:pt x="1395" y="1169"/>
                    <a:pt x="1673" y="1169"/>
                  </a:cubicBezTo>
                  <a:close/>
                  <a:moveTo>
                    <a:pt x="0" y="1"/>
                  </a:moveTo>
                  <a:lnTo>
                    <a:pt x="0" y="3487"/>
                  </a:lnTo>
                  <a:lnTo>
                    <a:pt x="5317" y="3487"/>
                  </a:lnTo>
                  <a:cubicBezTo>
                    <a:pt x="5160" y="2981"/>
                    <a:pt x="5090" y="2406"/>
                    <a:pt x="5090" y="1831"/>
                  </a:cubicBezTo>
                  <a:cubicBezTo>
                    <a:pt x="5090" y="1238"/>
                    <a:pt x="5160" y="593"/>
                    <a:pt x="5317"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00;p36">
              <a:extLst>
                <a:ext uri="{FF2B5EF4-FFF2-40B4-BE49-F238E27FC236}">
                  <a16:creationId xmlns:a16="http://schemas.microsoft.com/office/drawing/2014/main" id="{129ADD23-1A62-414C-7B1A-3BEC178E3117}"/>
                </a:ext>
              </a:extLst>
            </p:cNvPr>
            <p:cNvSpPr/>
            <p:nvPr/>
          </p:nvSpPr>
          <p:spPr>
            <a:xfrm>
              <a:off x="7703675" y="2541175"/>
              <a:ext cx="323350" cy="87175"/>
            </a:xfrm>
            <a:custGeom>
              <a:avLst/>
              <a:gdLst/>
              <a:ahLst/>
              <a:cxnLst/>
              <a:rect l="l" t="t" r="r" b="b"/>
              <a:pathLst>
                <a:path w="12934" h="3487" extrusionOk="0">
                  <a:moveTo>
                    <a:pt x="1673" y="1151"/>
                  </a:moveTo>
                  <a:cubicBezTo>
                    <a:pt x="2039" y="1151"/>
                    <a:pt x="2266" y="1447"/>
                    <a:pt x="2266" y="1813"/>
                  </a:cubicBezTo>
                  <a:cubicBezTo>
                    <a:pt x="2336" y="2110"/>
                    <a:pt x="1970" y="2388"/>
                    <a:pt x="1673" y="2388"/>
                  </a:cubicBezTo>
                  <a:cubicBezTo>
                    <a:pt x="1307" y="2388"/>
                    <a:pt x="1098" y="2110"/>
                    <a:pt x="1098" y="1813"/>
                  </a:cubicBezTo>
                  <a:cubicBezTo>
                    <a:pt x="1028" y="1447"/>
                    <a:pt x="1395" y="1151"/>
                    <a:pt x="1673" y="1151"/>
                  </a:cubicBezTo>
                  <a:close/>
                  <a:moveTo>
                    <a:pt x="0" y="0"/>
                  </a:moveTo>
                  <a:lnTo>
                    <a:pt x="0" y="3487"/>
                  </a:lnTo>
                  <a:lnTo>
                    <a:pt x="12934" y="3487"/>
                  </a:ln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 name="TextBox 29">
            <a:extLst>
              <a:ext uri="{FF2B5EF4-FFF2-40B4-BE49-F238E27FC236}">
                <a16:creationId xmlns:a16="http://schemas.microsoft.com/office/drawing/2014/main" id="{3F7F7363-FCF9-4C35-D64F-A6D614CF570F}"/>
              </a:ext>
            </a:extLst>
          </p:cNvPr>
          <p:cNvSpPr txBox="1"/>
          <p:nvPr/>
        </p:nvSpPr>
        <p:spPr>
          <a:xfrm>
            <a:off x="1068404" y="98583"/>
            <a:ext cx="7475675" cy="553998"/>
          </a:xfrm>
          <a:prstGeom prst="rect">
            <a:avLst/>
          </a:prstGeom>
          <a:noFill/>
        </p:spPr>
        <p:txBody>
          <a:bodyPr wrap="square" rtlCol="0">
            <a:spAutoFit/>
          </a:bodyPr>
          <a:lstStyle/>
          <a:p>
            <a:pPr algn="ctr"/>
            <a:r>
              <a:rPr lang="vi-VN" sz="3000" b="1" dirty="0">
                <a:latin typeface="Exo 2" panose="020B0604020202020204" charset="0"/>
              </a:rPr>
              <a:t>Kết luận và hướng phát triển(2)</a:t>
            </a:r>
            <a:endParaRPr lang="en-US" sz="3000" b="1" dirty="0">
              <a:latin typeface="Exo 2" panose="020B0604020202020204" charset="0"/>
            </a:endParaRPr>
          </a:p>
        </p:txBody>
      </p:sp>
      <p:cxnSp>
        <p:nvCxnSpPr>
          <p:cNvPr id="31" name="Google Shape;194;p36">
            <a:extLst>
              <a:ext uri="{FF2B5EF4-FFF2-40B4-BE49-F238E27FC236}">
                <a16:creationId xmlns:a16="http://schemas.microsoft.com/office/drawing/2014/main" id="{B1E03988-7042-43A3-E5DD-82C13B7F9D20}"/>
              </a:ext>
            </a:extLst>
          </p:cNvPr>
          <p:cNvCxnSpPr>
            <a:cxnSpLocks/>
          </p:cNvCxnSpPr>
          <p:nvPr/>
        </p:nvCxnSpPr>
        <p:spPr>
          <a:xfrm>
            <a:off x="91440" y="867432"/>
            <a:ext cx="8961120" cy="0"/>
          </a:xfrm>
          <a:prstGeom prst="straightConnector1">
            <a:avLst/>
          </a:prstGeom>
          <a:noFill/>
          <a:ln w="19050" cap="flat" cmpd="sng">
            <a:solidFill>
              <a:srgbClr val="434343"/>
            </a:solidFill>
            <a:prstDash val="solid"/>
            <a:round/>
            <a:headEnd type="none" w="med" len="med"/>
            <a:tailEnd type="none" w="med" len="med"/>
          </a:ln>
        </p:spPr>
      </p:cxnSp>
    </p:spTree>
    <p:extLst>
      <p:ext uri="{BB962C8B-B14F-4D97-AF65-F5344CB8AC3E}">
        <p14:creationId xmlns:p14="http://schemas.microsoft.com/office/powerpoint/2010/main" val="2829182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childTnLst>
                                </p:cTn>
                              </p:par>
                            </p:childTnLst>
                          </p:cTn>
                        </p:par>
                        <p:par>
                          <p:cTn id="8" fill="hold">
                            <p:stCondLst>
                              <p:cond delay="1000"/>
                            </p:stCondLst>
                            <p:childTnLst>
                              <p:par>
                                <p:cTn id="9" presetID="2" presetClass="entr" presetSubtype="8" fill="hold" nodeType="afterEffect">
                                  <p:stCondLst>
                                    <p:cond delay="0"/>
                                  </p:stCondLst>
                                  <p:childTnLst>
                                    <p:set>
                                      <p:cBhvr>
                                        <p:cTn id="10" dur="1" fill="hold">
                                          <p:stCondLst>
                                            <p:cond delay="0"/>
                                          </p:stCondLst>
                                        </p:cTn>
                                        <p:tgtEl>
                                          <p:spTgt spid="31"/>
                                        </p:tgtEl>
                                        <p:attrNameLst>
                                          <p:attrName>style.visibility</p:attrName>
                                        </p:attrNameLst>
                                      </p:cBhvr>
                                      <p:to>
                                        <p:strVal val="visible"/>
                                      </p:to>
                                    </p:set>
                                    <p:anim calcmode="lin" valueType="num">
                                      <p:cBhvr additive="base">
                                        <p:cTn id="11" dur="1000"/>
                                        <p:tgtEl>
                                          <p:spTgt spid="31"/>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0FDD1367-24F5-BAA4-20C2-8D56F185287C}"/>
              </a:ext>
            </a:extLst>
          </p:cNvPr>
          <p:cNvSpPr txBox="1"/>
          <p:nvPr/>
        </p:nvSpPr>
        <p:spPr>
          <a:xfrm>
            <a:off x="1765737" y="951202"/>
            <a:ext cx="5909186" cy="400110"/>
          </a:xfrm>
          <a:prstGeom prst="rect">
            <a:avLst/>
          </a:prstGeom>
          <a:noFill/>
        </p:spPr>
        <p:txBody>
          <a:bodyPr wrap="square" rtlCol="0">
            <a:spAutoFit/>
          </a:bodyPr>
          <a:lstStyle/>
          <a:p>
            <a:pPr algn="ctr"/>
            <a:r>
              <a:rPr lang="vi-VN" sz="2000" b="1" dirty="0">
                <a:latin typeface="+mj-lt"/>
              </a:rPr>
              <a:t>Mã nguồn sản phẩm</a:t>
            </a:r>
            <a:endParaRPr lang="en-US" sz="2000" b="1" dirty="0">
              <a:latin typeface="+mj-lt"/>
            </a:endParaRPr>
          </a:p>
        </p:txBody>
      </p:sp>
      <p:sp>
        <p:nvSpPr>
          <p:cNvPr id="20" name="TextBox 19">
            <a:extLst>
              <a:ext uri="{FF2B5EF4-FFF2-40B4-BE49-F238E27FC236}">
                <a16:creationId xmlns:a16="http://schemas.microsoft.com/office/drawing/2014/main" id="{7F56DA70-151A-FD0A-614A-16BED5467864}"/>
              </a:ext>
            </a:extLst>
          </p:cNvPr>
          <p:cNvSpPr txBox="1"/>
          <p:nvPr/>
        </p:nvSpPr>
        <p:spPr>
          <a:xfrm>
            <a:off x="411144" y="1490796"/>
            <a:ext cx="8321711" cy="1099788"/>
          </a:xfrm>
          <a:prstGeom prst="rect">
            <a:avLst/>
          </a:prstGeom>
          <a:noFill/>
        </p:spPr>
        <p:txBody>
          <a:bodyPr wrap="square" rtlCol="0">
            <a:spAutoFit/>
          </a:bodyPr>
          <a:lstStyle/>
          <a:p>
            <a:pPr marL="342900" lvl="0" indent="-342900">
              <a:lnSpc>
                <a:spcPct val="107000"/>
              </a:lnSpc>
              <a:buFont typeface="Wingdings" panose="05000000000000000000" pitchFamily="2" charset="2"/>
              <a:buChar char="Ø"/>
            </a:pPr>
            <a:r>
              <a:rPr lang="vi-VN" sz="2000" dirty="0">
                <a:effectLst/>
                <a:latin typeface="Times New Roman" panose="02020603050405020304" pitchFamily="18" charset="0"/>
                <a:ea typeface="Calibri" panose="020F0502020204030204" pitchFamily="34" charset="0"/>
                <a:cs typeface="Times New Roman" panose="02020603050405020304" pitchFamily="18" charset="0"/>
              </a:rPr>
              <a:t>Nhập đường link: </a:t>
            </a:r>
            <a:r>
              <a:rPr lang="en-US" sz="2000" u="sng" dirty="0">
                <a:solidFill>
                  <a:srgbClr val="0563C1"/>
                </a:solidFill>
                <a:effectLst/>
                <a:latin typeface="Times New Roman" panose="02020603050405020304" pitchFamily="18" charset="0"/>
                <a:ea typeface="Calibri" panose="020F0502020204030204" pitchFamily="34" charset="0"/>
                <a:cs typeface="Times New Roman" panose="02020603050405020304" pitchFamily="18" charset="0"/>
                <a:hlinkClick r:id="rId2"/>
              </a:rPr>
              <a:t>https://github.com/linhct020328/DoAnTotNgiep</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a:t>
            </a:r>
          </a:p>
          <a:p>
            <a:pPr marL="342900" lvl="0" indent="-342900">
              <a:lnSpc>
                <a:spcPct val="107000"/>
              </a:lnSpc>
              <a:spcAft>
                <a:spcPts val="800"/>
              </a:spcAft>
              <a:buFont typeface="Wingdings" panose="05000000000000000000" pitchFamily="2" charset="2"/>
              <a:buChar char="Ø"/>
            </a:pPr>
            <a:r>
              <a:rPr lang="vi-VN" sz="2000" dirty="0">
                <a:effectLst/>
                <a:latin typeface="Times New Roman" panose="02020603050405020304" pitchFamily="18" charset="0"/>
                <a:ea typeface="Calibri" panose="020F0502020204030204" pitchFamily="34" charset="0"/>
                <a:cs typeface="Times New Roman" panose="02020603050405020304" pitchFamily="18" charset="0"/>
              </a:rPr>
              <a:t>Hoặc quét mã QR sau:</a:t>
            </a:r>
            <a:endParaRPr lang="en-US" sz="20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en-US" sz="1600" dirty="0"/>
          </a:p>
        </p:txBody>
      </p:sp>
      <p:sp>
        <p:nvSpPr>
          <p:cNvPr id="21" name="Oval 20">
            <a:extLst>
              <a:ext uri="{FF2B5EF4-FFF2-40B4-BE49-F238E27FC236}">
                <a16:creationId xmlns:a16="http://schemas.microsoft.com/office/drawing/2014/main" id="{E5119EC7-7629-4522-8919-819D83B31B81}"/>
              </a:ext>
            </a:extLst>
          </p:cNvPr>
          <p:cNvSpPr/>
          <p:nvPr/>
        </p:nvSpPr>
        <p:spPr>
          <a:xfrm>
            <a:off x="8040701" y="4673890"/>
            <a:ext cx="982951" cy="45902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Slide Number Placeholder 3">
            <a:extLst>
              <a:ext uri="{FF2B5EF4-FFF2-40B4-BE49-F238E27FC236}">
                <a16:creationId xmlns:a16="http://schemas.microsoft.com/office/drawing/2014/main" id="{0F89AEFD-2818-1E0F-6BEC-3ECFB3007E4A}"/>
              </a:ext>
            </a:extLst>
          </p:cNvPr>
          <p:cNvSpPr txBox="1">
            <a:spLocks/>
          </p:cNvSpPr>
          <p:nvPr/>
        </p:nvSpPr>
        <p:spPr>
          <a:xfrm>
            <a:off x="8076082" y="4684471"/>
            <a:ext cx="1052052" cy="50165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vi-VN" sz="1800" b="1" dirty="0">
                <a:latin typeface="Times New Roman" panose="02020603050405020304" pitchFamily="18" charset="0"/>
                <a:cs typeface="Times New Roman" panose="02020603050405020304" pitchFamily="18" charset="0"/>
              </a:rPr>
              <a:t>Page </a:t>
            </a:r>
            <a:fld id="{2056E236-50D7-4963-88A9-107A4C67BF7F}" type="slidenum">
              <a:rPr lang="en-US" sz="1800" b="1" smtClean="0">
                <a:latin typeface="Times New Roman" panose="02020603050405020304" pitchFamily="18" charset="0"/>
                <a:cs typeface="Times New Roman" panose="02020603050405020304" pitchFamily="18" charset="0"/>
              </a:rPr>
              <a:pPr/>
              <a:t>26</a:t>
            </a:fld>
            <a:endParaRPr lang="en-US" sz="1800" b="1" dirty="0">
              <a:latin typeface="Times New Roman" panose="02020603050405020304" pitchFamily="18" charset="0"/>
              <a:cs typeface="Times New Roman" panose="02020603050405020304" pitchFamily="18" charset="0"/>
            </a:endParaRPr>
          </a:p>
        </p:txBody>
      </p:sp>
      <p:pic>
        <p:nvPicPr>
          <p:cNvPr id="4" name="Picture 3" descr="Qr code&#10;&#10;Description automatically generated">
            <a:extLst>
              <a:ext uri="{FF2B5EF4-FFF2-40B4-BE49-F238E27FC236}">
                <a16:creationId xmlns:a16="http://schemas.microsoft.com/office/drawing/2014/main" id="{F037BA9C-D5CA-45AD-478D-57D52F06CE73}"/>
              </a:ext>
            </a:extLst>
          </p:cNvPr>
          <p:cNvPicPr>
            <a:picLocks noChangeAspect="1"/>
          </p:cNvPicPr>
          <p:nvPr/>
        </p:nvPicPr>
        <p:blipFill>
          <a:blip r:embed="rId3"/>
          <a:stretch>
            <a:fillRect/>
          </a:stretch>
        </p:blipFill>
        <p:spPr>
          <a:xfrm>
            <a:off x="3257867" y="2264105"/>
            <a:ext cx="2628266" cy="2628266"/>
          </a:xfrm>
          <a:prstGeom prst="rect">
            <a:avLst/>
          </a:prstGeom>
        </p:spPr>
      </p:pic>
      <p:sp>
        <p:nvSpPr>
          <p:cNvPr id="18" name="Google Shape;192;p36">
            <a:extLst>
              <a:ext uri="{FF2B5EF4-FFF2-40B4-BE49-F238E27FC236}">
                <a16:creationId xmlns:a16="http://schemas.microsoft.com/office/drawing/2014/main" id="{5FB75528-3C9A-A8E3-3DE7-51FD765FC3A2}"/>
              </a:ext>
            </a:extLst>
          </p:cNvPr>
          <p:cNvSpPr txBox="1">
            <a:spLocks/>
          </p:cNvSpPr>
          <p:nvPr/>
        </p:nvSpPr>
        <p:spPr>
          <a:xfrm flipH="1">
            <a:off x="32602" y="-144706"/>
            <a:ext cx="1733135" cy="995894"/>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lvl="1"/>
            <a:r>
              <a:rPr lang="vi-VN" sz="7200" b="1" dirty="0">
                <a:latin typeface="Exo 2" panose="020B0604020202020204" charset="0"/>
              </a:rPr>
              <a:t>4. </a:t>
            </a:r>
            <a:endParaRPr lang="en" sz="2800" b="1" dirty="0">
              <a:latin typeface="Exo 2" panose="020B0604020202020204" charset="0"/>
            </a:endParaRPr>
          </a:p>
        </p:txBody>
      </p:sp>
      <p:sp>
        <p:nvSpPr>
          <p:cNvPr id="23" name="Google Shape;190;p36">
            <a:hlinkClick r:id="rId4" action="ppaction://hlinksldjump"/>
            <a:extLst>
              <a:ext uri="{FF2B5EF4-FFF2-40B4-BE49-F238E27FC236}">
                <a16:creationId xmlns:a16="http://schemas.microsoft.com/office/drawing/2014/main" id="{E36A33E4-F1A6-711D-72FC-917109C7C4E5}"/>
              </a:ext>
            </a:extLst>
          </p:cNvPr>
          <p:cNvSpPr/>
          <p:nvPr/>
        </p:nvSpPr>
        <p:spPr>
          <a:xfrm>
            <a:off x="8341536" y="55658"/>
            <a:ext cx="620100" cy="617400"/>
          </a:xfrm>
          <a:prstGeom prst="snip2DiagRect">
            <a:avLst>
              <a:gd name="adj1" fmla="val 0"/>
              <a:gd name="adj2" fmla="val 16667"/>
            </a:avLst>
          </a:prstGeom>
          <a:solidFill>
            <a:schemeClr val="accent1"/>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 name="Google Shape;195;p36">
            <a:extLst>
              <a:ext uri="{FF2B5EF4-FFF2-40B4-BE49-F238E27FC236}">
                <a16:creationId xmlns:a16="http://schemas.microsoft.com/office/drawing/2014/main" id="{48CB8DAA-1648-5DAE-BEDF-529C8DCA0708}"/>
              </a:ext>
            </a:extLst>
          </p:cNvPr>
          <p:cNvGrpSpPr/>
          <p:nvPr/>
        </p:nvGrpSpPr>
        <p:grpSpPr>
          <a:xfrm>
            <a:off x="8480194" y="216939"/>
            <a:ext cx="423413" cy="421569"/>
            <a:chOff x="7703675" y="2541175"/>
            <a:chExt cx="499425" cy="497250"/>
          </a:xfrm>
        </p:grpSpPr>
        <p:sp>
          <p:nvSpPr>
            <p:cNvPr id="25" name="Google Shape;196;p36">
              <a:extLst>
                <a:ext uri="{FF2B5EF4-FFF2-40B4-BE49-F238E27FC236}">
                  <a16:creationId xmlns:a16="http://schemas.microsoft.com/office/drawing/2014/main" id="{A4371BE2-6D5D-3CA9-A2B1-61AA11B0FA2E}"/>
                </a:ext>
              </a:extLst>
            </p:cNvPr>
            <p:cNvSpPr/>
            <p:nvPr/>
          </p:nvSpPr>
          <p:spPr>
            <a:xfrm>
              <a:off x="7847475" y="2698600"/>
              <a:ext cx="355625" cy="339825"/>
            </a:xfrm>
            <a:custGeom>
              <a:avLst/>
              <a:gdLst/>
              <a:ahLst/>
              <a:cxnLst/>
              <a:rect l="l" t="t" r="r" b="b"/>
              <a:pathLst>
                <a:path w="14225" h="13593" extrusionOk="0">
                  <a:moveTo>
                    <a:pt x="5439" y="1112"/>
                  </a:moveTo>
                  <a:cubicBezTo>
                    <a:pt x="6380" y="1112"/>
                    <a:pt x="7409" y="1547"/>
                    <a:pt x="8123" y="2262"/>
                  </a:cubicBezTo>
                  <a:cubicBezTo>
                    <a:pt x="9657" y="3726"/>
                    <a:pt x="9657" y="6184"/>
                    <a:pt x="8123" y="7648"/>
                  </a:cubicBezTo>
                  <a:cubicBezTo>
                    <a:pt x="7409" y="8363"/>
                    <a:pt x="6450" y="8799"/>
                    <a:pt x="5439" y="8799"/>
                  </a:cubicBezTo>
                  <a:cubicBezTo>
                    <a:pt x="4428" y="8799"/>
                    <a:pt x="3487" y="8363"/>
                    <a:pt x="2754" y="7648"/>
                  </a:cubicBezTo>
                  <a:cubicBezTo>
                    <a:pt x="1221" y="6184"/>
                    <a:pt x="1221" y="3726"/>
                    <a:pt x="2754" y="2262"/>
                  </a:cubicBezTo>
                  <a:cubicBezTo>
                    <a:pt x="3487" y="1547"/>
                    <a:pt x="4428" y="1112"/>
                    <a:pt x="5439" y="1112"/>
                  </a:cubicBezTo>
                  <a:close/>
                  <a:moveTo>
                    <a:pt x="5430" y="0"/>
                  </a:moveTo>
                  <a:cubicBezTo>
                    <a:pt x="4149" y="0"/>
                    <a:pt x="2859" y="493"/>
                    <a:pt x="1883" y="1478"/>
                  </a:cubicBezTo>
                  <a:cubicBezTo>
                    <a:pt x="0" y="3360"/>
                    <a:pt x="0" y="6550"/>
                    <a:pt x="1883" y="8520"/>
                  </a:cubicBezTo>
                  <a:cubicBezTo>
                    <a:pt x="2824" y="9461"/>
                    <a:pt x="4132" y="9967"/>
                    <a:pt x="5439" y="9967"/>
                  </a:cubicBezTo>
                  <a:cubicBezTo>
                    <a:pt x="6607" y="9967"/>
                    <a:pt x="7618" y="9601"/>
                    <a:pt x="8489" y="8886"/>
                  </a:cubicBezTo>
                  <a:lnTo>
                    <a:pt x="9797" y="10193"/>
                  </a:lnTo>
                  <a:lnTo>
                    <a:pt x="9221" y="10838"/>
                  </a:lnTo>
                  <a:lnTo>
                    <a:pt x="11540" y="13157"/>
                  </a:lnTo>
                  <a:cubicBezTo>
                    <a:pt x="11836" y="13453"/>
                    <a:pt x="12202" y="13592"/>
                    <a:pt x="12551" y="13592"/>
                  </a:cubicBezTo>
                  <a:cubicBezTo>
                    <a:pt x="12987" y="13592"/>
                    <a:pt x="13353" y="13453"/>
                    <a:pt x="13649" y="13157"/>
                  </a:cubicBezTo>
                  <a:cubicBezTo>
                    <a:pt x="14224" y="12581"/>
                    <a:pt x="14224" y="11570"/>
                    <a:pt x="13649" y="10978"/>
                  </a:cubicBezTo>
                  <a:lnTo>
                    <a:pt x="11331" y="8659"/>
                  </a:lnTo>
                  <a:lnTo>
                    <a:pt x="10668" y="9391"/>
                  </a:lnTo>
                  <a:lnTo>
                    <a:pt x="9361" y="8084"/>
                  </a:lnTo>
                  <a:cubicBezTo>
                    <a:pt x="10895" y="6114"/>
                    <a:pt x="10738" y="3221"/>
                    <a:pt x="8925" y="1478"/>
                  </a:cubicBezTo>
                  <a:cubicBezTo>
                    <a:pt x="7984" y="493"/>
                    <a:pt x="6711" y="0"/>
                    <a:pt x="5430"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97;p36">
              <a:extLst>
                <a:ext uri="{FF2B5EF4-FFF2-40B4-BE49-F238E27FC236}">
                  <a16:creationId xmlns:a16="http://schemas.microsoft.com/office/drawing/2014/main" id="{E0B65D2F-8411-B472-5349-2BA1C9212DC6}"/>
                </a:ext>
              </a:extLst>
            </p:cNvPr>
            <p:cNvSpPr/>
            <p:nvPr/>
          </p:nvSpPr>
          <p:spPr>
            <a:xfrm>
              <a:off x="7703675" y="2659275"/>
              <a:ext cx="323350" cy="87175"/>
            </a:xfrm>
            <a:custGeom>
              <a:avLst/>
              <a:gdLst/>
              <a:ahLst/>
              <a:cxnLst/>
              <a:rect l="l" t="t" r="r" b="b"/>
              <a:pathLst>
                <a:path w="12934" h="3487" extrusionOk="0">
                  <a:moveTo>
                    <a:pt x="1673" y="1151"/>
                  </a:moveTo>
                  <a:cubicBezTo>
                    <a:pt x="2039" y="1151"/>
                    <a:pt x="2266" y="1447"/>
                    <a:pt x="2266" y="1813"/>
                  </a:cubicBezTo>
                  <a:cubicBezTo>
                    <a:pt x="2336" y="2092"/>
                    <a:pt x="1970" y="2388"/>
                    <a:pt x="1673" y="2388"/>
                  </a:cubicBezTo>
                  <a:cubicBezTo>
                    <a:pt x="1307" y="2388"/>
                    <a:pt x="1098" y="2092"/>
                    <a:pt x="1098" y="1813"/>
                  </a:cubicBezTo>
                  <a:cubicBezTo>
                    <a:pt x="1028" y="1447"/>
                    <a:pt x="1395" y="1151"/>
                    <a:pt x="1673" y="1151"/>
                  </a:cubicBezTo>
                  <a:close/>
                  <a:moveTo>
                    <a:pt x="0" y="0"/>
                  </a:moveTo>
                  <a:lnTo>
                    <a:pt x="0" y="3487"/>
                  </a:lnTo>
                  <a:lnTo>
                    <a:pt x="5892" y="3487"/>
                  </a:lnTo>
                  <a:cubicBezTo>
                    <a:pt x="6101" y="3051"/>
                    <a:pt x="6467" y="2615"/>
                    <a:pt x="6833" y="2249"/>
                  </a:cubicBezTo>
                  <a:cubicBezTo>
                    <a:pt x="8001" y="1081"/>
                    <a:pt x="9517" y="436"/>
                    <a:pt x="11191" y="436"/>
                  </a:cubicBezTo>
                  <a:cubicBezTo>
                    <a:pt x="11766" y="436"/>
                    <a:pt x="12359" y="506"/>
                    <a:pt x="12934" y="645"/>
                  </a:cubicBez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98;p36">
              <a:extLst>
                <a:ext uri="{FF2B5EF4-FFF2-40B4-BE49-F238E27FC236}">
                  <a16:creationId xmlns:a16="http://schemas.microsoft.com/office/drawing/2014/main" id="{40CF3E7C-278B-D65E-C260-B05A760C7962}"/>
                </a:ext>
              </a:extLst>
            </p:cNvPr>
            <p:cNvSpPr/>
            <p:nvPr/>
          </p:nvSpPr>
          <p:spPr>
            <a:xfrm>
              <a:off x="7910650" y="2776925"/>
              <a:ext cx="116375" cy="87175"/>
            </a:xfrm>
            <a:custGeom>
              <a:avLst/>
              <a:gdLst/>
              <a:ahLst/>
              <a:cxnLst/>
              <a:rect l="l" t="t" r="r" b="b"/>
              <a:pathLst>
                <a:path w="4655" h="3487" extrusionOk="0">
                  <a:moveTo>
                    <a:pt x="872" y="1"/>
                  </a:moveTo>
                  <a:cubicBezTo>
                    <a:pt x="1" y="1029"/>
                    <a:pt x="1" y="2476"/>
                    <a:pt x="803" y="3487"/>
                  </a:cubicBezTo>
                  <a:lnTo>
                    <a:pt x="4655" y="3487"/>
                  </a:lnTo>
                  <a:lnTo>
                    <a:pt x="4655"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99;p36">
              <a:extLst>
                <a:ext uri="{FF2B5EF4-FFF2-40B4-BE49-F238E27FC236}">
                  <a16:creationId xmlns:a16="http://schemas.microsoft.com/office/drawing/2014/main" id="{D7AA23F8-04DF-8C35-B7D5-59A2F1F063DC}"/>
                </a:ext>
              </a:extLst>
            </p:cNvPr>
            <p:cNvSpPr/>
            <p:nvPr/>
          </p:nvSpPr>
          <p:spPr>
            <a:xfrm>
              <a:off x="7703675" y="2776925"/>
              <a:ext cx="132925" cy="87175"/>
            </a:xfrm>
            <a:custGeom>
              <a:avLst/>
              <a:gdLst/>
              <a:ahLst/>
              <a:cxnLst/>
              <a:rect l="l" t="t" r="r" b="b"/>
              <a:pathLst>
                <a:path w="5317" h="3487" extrusionOk="0">
                  <a:moveTo>
                    <a:pt x="1673" y="1169"/>
                  </a:moveTo>
                  <a:cubicBezTo>
                    <a:pt x="2039" y="1169"/>
                    <a:pt x="2266" y="1465"/>
                    <a:pt x="2266" y="1744"/>
                  </a:cubicBezTo>
                  <a:cubicBezTo>
                    <a:pt x="2336" y="2110"/>
                    <a:pt x="1970" y="2406"/>
                    <a:pt x="1673" y="2406"/>
                  </a:cubicBezTo>
                  <a:cubicBezTo>
                    <a:pt x="1307" y="2406"/>
                    <a:pt x="1098" y="2110"/>
                    <a:pt x="1098" y="1744"/>
                  </a:cubicBezTo>
                  <a:cubicBezTo>
                    <a:pt x="1028" y="1465"/>
                    <a:pt x="1395" y="1169"/>
                    <a:pt x="1673" y="1169"/>
                  </a:cubicBezTo>
                  <a:close/>
                  <a:moveTo>
                    <a:pt x="0" y="1"/>
                  </a:moveTo>
                  <a:lnTo>
                    <a:pt x="0" y="3487"/>
                  </a:lnTo>
                  <a:lnTo>
                    <a:pt x="5317" y="3487"/>
                  </a:lnTo>
                  <a:cubicBezTo>
                    <a:pt x="5160" y="2981"/>
                    <a:pt x="5090" y="2406"/>
                    <a:pt x="5090" y="1831"/>
                  </a:cubicBezTo>
                  <a:cubicBezTo>
                    <a:pt x="5090" y="1238"/>
                    <a:pt x="5160" y="593"/>
                    <a:pt x="5317"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00;p36">
              <a:extLst>
                <a:ext uri="{FF2B5EF4-FFF2-40B4-BE49-F238E27FC236}">
                  <a16:creationId xmlns:a16="http://schemas.microsoft.com/office/drawing/2014/main" id="{3A44BE53-EEF8-D0DB-5798-D89B5193B623}"/>
                </a:ext>
              </a:extLst>
            </p:cNvPr>
            <p:cNvSpPr/>
            <p:nvPr/>
          </p:nvSpPr>
          <p:spPr>
            <a:xfrm>
              <a:off x="7703675" y="2541175"/>
              <a:ext cx="323350" cy="87175"/>
            </a:xfrm>
            <a:custGeom>
              <a:avLst/>
              <a:gdLst/>
              <a:ahLst/>
              <a:cxnLst/>
              <a:rect l="l" t="t" r="r" b="b"/>
              <a:pathLst>
                <a:path w="12934" h="3487" extrusionOk="0">
                  <a:moveTo>
                    <a:pt x="1673" y="1151"/>
                  </a:moveTo>
                  <a:cubicBezTo>
                    <a:pt x="2039" y="1151"/>
                    <a:pt x="2266" y="1447"/>
                    <a:pt x="2266" y="1813"/>
                  </a:cubicBezTo>
                  <a:cubicBezTo>
                    <a:pt x="2336" y="2110"/>
                    <a:pt x="1970" y="2388"/>
                    <a:pt x="1673" y="2388"/>
                  </a:cubicBezTo>
                  <a:cubicBezTo>
                    <a:pt x="1307" y="2388"/>
                    <a:pt x="1098" y="2110"/>
                    <a:pt x="1098" y="1813"/>
                  </a:cubicBezTo>
                  <a:cubicBezTo>
                    <a:pt x="1028" y="1447"/>
                    <a:pt x="1395" y="1151"/>
                    <a:pt x="1673" y="1151"/>
                  </a:cubicBezTo>
                  <a:close/>
                  <a:moveTo>
                    <a:pt x="0" y="0"/>
                  </a:moveTo>
                  <a:lnTo>
                    <a:pt x="0" y="3487"/>
                  </a:lnTo>
                  <a:lnTo>
                    <a:pt x="12934" y="3487"/>
                  </a:ln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 name="TextBox 29">
            <a:extLst>
              <a:ext uri="{FF2B5EF4-FFF2-40B4-BE49-F238E27FC236}">
                <a16:creationId xmlns:a16="http://schemas.microsoft.com/office/drawing/2014/main" id="{FBF59A54-2A5A-B007-73BF-E6C52C2558F2}"/>
              </a:ext>
            </a:extLst>
          </p:cNvPr>
          <p:cNvSpPr txBox="1"/>
          <p:nvPr/>
        </p:nvSpPr>
        <p:spPr>
          <a:xfrm>
            <a:off x="1068404" y="98583"/>
            <a:ext cx="7475675" cy="553998"/>
          </a:xfrm>
          <a:prstGeom prst="rect">
            <a:avLst/>
          </a:prstGeom>
          <a:noFill/>
        </p:spPr>
        <p:txBody>
          <a:bodyPr wrap="square" rtlCol="0">
            <a:spAutoFit/>
          </a:bodyPr>
          <a:lstStyle/>
          <a:p>
            <a:pPr algn="ctr"/>
            <a:r>
              <a:rPr lang="vi-VN" sz="3000" b="1" dirty="0">
                <a:latin typeface="Exo 2" panose="020B0604020202020204" charset="0"/>
              </a:rPr>
              <a:t>Kết luận và hướng phát triển(3)</a:t>
            </a:r>
            <a:endParaRPr lang="en-US" sz="3000" b="1" dirty="0">
              <a:latin typeface="Exo 2" panose="020B0604020202020204" charset="0"/>
            </a:endParaRPr>
          </a:p>
        </p:txBody>
      </p:sp>
      <p:cxnSp>
        <p:nvCxnSpPr>
          <p:cNvPr id="31" name="Google Shape;194;p36">
            <a:extLst>
              <a:ext uri="{FF2B5EF4-FFF2-40B4-BE49-F238E27FC236}">
                <a16:creationId xmlns:a16="http://schemas.microsoft.com/office/drawing/2014/main" id="{740AACDD-D781-6B28-8BE3-426DCC53E5D9}"/>
              </a:ext>
            </a:extLst>
          </p:cNvPr>
          <p:cNvCxnSpPr>
            <a:cxnSpLocks/>
          </p:cNvCxnSpPr>
          <p:nvPr/>
        </p:nvCxnSpPr>
        <p:spPr>
          <a:xfrm>
            <a:off x="91440" y="867432"/>
            <a:ext cx="8961120" cy="0"/>
          </a:xfrm>
          <a:prstGeom prst="straightConnector1">
            <a:avLst/>
          </a:prstGeom>
          <a:noFill/>
          <a:ln w="19050" cap="flat" cmpd="sng">
            <a:solidFill>
              <a:srgbClr val="434343"/>
            </a:solidFill>
            <a:prstDash val="solid"/>
            <a:round/>
            <a:headEnd type="none" w="med" len="med"/>
            <a:tailEnd type="none" w="med" len="med"/>
          </a:ln>
        </p:spPr>
      </p:cxnSp>
    </p:spTree>
    <p:extLst>
      <p:ext uri="{BB962C8B-B14F-4D97-AF65-F5344CB8AC3E}">
        <p14:creationId xmlns:p14="http://schemas.microsoft.com/office/powerpoint/2010/main" val="2501174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childTnLst>
                                </p:cTn>
                              </p:par>
                            </p:childTnLst>
                          </p:cTn>
                        </p:par>
                        <p:par>
                          <p:cTn id="8" fill="hold">
                            <p:stCondLst>
                              <p:cond delay="1000"/>
                            </p:stCondLst>
                            <p:childTnLst>
                              <p:par>
                                <p:cTn id="9" presetID="2" presetClass="entr" presetSubtype="8" fill="hold" nodeType="afterEffect">
                                  <p:stCondLst>
                                    <p:cond delay="0"/>
                                  </p:stCondLst>
                                  <p:childTnLst>
                                    <p:set>
                                      <p:cBhvr>
                                        <p:cTn id="10" dur="1" fill="hold">
                                          <p:stCondLst>
                                            <p:cond delay="0"/>
                                          </p:stCondLst>
                                        </p:cTn>
                                        <p:tgtEl>
                                          <p:spTgt spid="31"/>
                                        </p:tgtEl>
                                        <p:attrNameLst>
                                          <p:attrName>style.visibility</p:attrName>
                                        </p:attrNameLst>
                                      </p:cBhvr>
                                      <p:to>
                                        <p:strVal val="visible"/>
                                      </p:to>
                                    </p:set>
                                    <p:anim calcmode="lin" valueType="num">
                                      <p:cBhvr additive="base">
                                        <p:cTn id="11" dur="1000"/>
                                        <p:tgtEl>
                                          <p:spTgt spid="31"/>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662;p56">
            <a:extLst>
              <a:ext uri="{FF2B5EF4-FFF2-40B4-BE49-F238E27FC236}">
                <a16:creationId xmlns:a16="http://schemas.microsoft.com/office/drawing/2014/main" id="{AAAD064B-49D8-2CB6-6573-978E84BEE00F}"/>
              </a:ext>
            </a:extLst>
          </p:cNvPr>
          <p:cNvSpPr txBox="1">
            <a:spLocks noGrp="1"/>
          </p:cNvSpPr>
          <p:nvPr>
            <p:ph type="ctrTitle"/>
          </p:nvPr>
        </p:nvSpPr>
        <p:spPr>
          <a:xfrm flipH="1">
            <a:off x="166255" y="1134533"/>
            <a:ext cx="8863446" cy="2294467"/>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CẢM ƠN THẦY CÔ VÀ CÁC BẠN ĐÃ LẮNG NGHE!</a:t>
            </a:r>
            <a:endParaRPr dirty="0"/>
          </a:p>
        </p:txBody>
      </p:sp>
    </p:spTree>
    <p:extLst>
      <p:ext uri="{BB962C8B-B14F-4D97-AF65-F5344CB8AC3E}">
        <p14:creationId xmlns:p14="http://schemas.microsoft.com/office/powerpoint/2010/main" val="12886490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438FCBF9-C80D-6E73-9716-7C1177AF5CDC}"/>
              </a:ext>
            </a:extLst>
          </p:cNvPr>
          <p:cNvSpPr/>
          <p:nvPr/>
        </p:nvSpPr>
        <p:spPr>
          <a:xfrm>
            <a:off x="8040701" y="4673890"/>
            <a:ext cx="982951" cy="45902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Google Shape;192;p36">
            <a:extLst>
              <a:ext uri="{FF2B5EF4-FFF2-40B4-BE49-F238E27FC236}">
                <a16:creationId xmlns:a16="http://schemas.microsoft.com/office/drawing/2014/main" id="{CAC8EA04-1D95-B3DA-C16D-0F6E716D0842}"/>
              </a:ext>
            </a:extLst>
          </p:cNvPr>
          <p:cNvSpPr txBox="1">
            <a:spLocks/>
          </p:cNvSpPr>
          <p:nvPr/>
        </p:nvSpPr>
        <p:spPr>
          <a:xfrm flipH="1">
            <a:off x="45939" y="-128462"/>
            <a:ext cx="1747037" cy="995894"/>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lvl="1"/>
            <a:r>
              <a:rPr lang="vi-VN" sz="7200" b="1" dirty="0">
                <a:latin typeface="Exo 2" panose="020B0604020202020204" charset="0"/>
              </a:rPr>
              <a:t>1</a:t>
            </a:r>
            <a:r>
              <a:rPr lang="vi-VN" sz="8000" b="1" dirty="0">
                <a:latin typeface="Exo 2" panose="020B0604020202020204" charset="0"/>
              </a:rPr>
              <a:t>. </a:t>
            </a:r>
            <a:endParaRPr lang="en" sz="3200" b="1" dirty="0">
              <a:latin typeface="Exo 2" panose="020B0604020202020204" charset="0"/>
            </a:endParaRPr>
          </a:p>
        </p:txBody>
      </p:sp>
      <p:cxnSp>
        <p:nvCxnSpPr>
          <p:cNvPr id="7" name="Google Shape;194;p36">
            <a:extLst>
              <a:ext uri="{FF2B5EF4-FFF2-40B4-BE49-F238E27FC236}">
                <a16:creationId xmlns:a16="http://schemas.microsoft.com/office/drawing/2014/main" id="{855F8C99-3564-A9C9-D168-739276F249D9}"/>
              </a:ext>
            </a:extLst>
          </p:cNvPr>
          <p:cNvCxnSpPr>
            <a:cxnSpLocks/>
          </p:cNvCxnSpPr>
          <p:nvPr/>
        </p:nvCxnSpPr>
        <p:spPr>
          <a:xfrm>
            <a:off x="91440" y="867432"/>
            <a:ext cx="8961120" cy="0"/>
          </a:xfrm>
          <a:prstGeom prst="straightConnector1">
            <a:avLst/>
          </a:prstGeom>
          <a:noFill/>
          <a:ln w="19050" cap="flat" cmpd="sng">
            <a:solidFill>
              <a:srgbClr val="434343"/>
            </a:solidFill>
            <a:prstDash val="solid"/>
            <a:round/>
            <a:headEnd type="none" w="med" len="med"/>
            <a:tailEnd type="none" w="med" len="med"/>
          </a:ln>
        </p:spPr>
      </p:cxnSp>
      <p:sp>
        <p:nvSpPr>
          <p:cNvPr id="10" name="Google Shape;190;p36">
            <a:hlinkClick r:id="rId3" action="ppaction://hlinksldjump"/>
            <a:extLst>
              <a:ext uri="{FF2B5EF4-FFF2-40B4-BE49-F238E27FC236}">
                <a16:creationId xmlns:a16="http://schemas.microsoft.com/office/drawing/2014/main" id="{E4FEA184-94E2-4DEA-9B48-4F979B1F7AC4}"/>
              </a:ext>
            </a:extLst>
          </p:cNvPr>
          <p:cNvSpPr/>
          <p:nvPr/>
        </p:nvSpPr>
        <p:spPr>
          <a:xfrm>
            <a:off x="8292058" y="137088"/>
            <a:ext cx="620100" cy="617400"/>
          </a:xfrm>
          <a:prstGeom prst="snip2DiagRect">
            <a:avLst>
              <a:gd name="adj1" fmla="val 0"/>
              <a:gd name="adj2" fmla="val 16667"/>
            </a:avLst>
          </a:prstGeom>
          <a:solidFill>
            <a:schemeClr val="accent1"/>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95;p36">
            <a:extLst>
              <a:ext uri="{FF2B5EF4-FFF2-40B4-BE49-F238E27FC236}">
                <a16:creationId xmlns:a16="http://schemas.microsoft.com/office/drawing/2014/main" id="{04A30E37-5ACD-CB37-F4AF-B7CF1B1BAA8F}"/>
              </a:ext>
            </a:extLst>
          </p:cNvPr>
          <p:cNvGrpSpPr/>
          <p:nvPr/>
        </p:nvGrpSpPr>
        <p:grpSpPr>
          <a:xfrm>
            <a:off x="8430716" y="298369"/>
            <a:ext cx="423413" cy="421569"/>
            <a:chOff x="7703675" y="2541175"/>
            <a:chExt cx="499425" cy="497250"/>
          </a:xfrm>
        </p:grpSpPr>
        <p:sp>
          <p:nvSpPr>
            <p:cNvPr id="12" name="Google Shape;196;p36">
              <a:extLst>
                <a:ext uri="{FF2B5EF4-FFF2-40B4-BE49-F238E27FC236}">
                  <a16:creationId xmlns:a16="http://schemas.microsoft.com/office/drawing/2014/main" id="{45D60226-5FDC-753B-3F2A-9682B7670E12}"/>
                </a:ext>
              </a:extLst>
            </p:cNvPr>
            <p:cNvSpPr/>
            <p:nvPr/>
          </p:nvSpPr>
          <p:spPr>
            <a:xfrm>
              <a:off x="7847475" y="2698600"/>
              <a:ext cx="355625" cy="339825"/>
            </a:xfrm>
            <a:custGeom>
              <a:avLst/>
              <a:gdLst/>
              <a:ahLst/>
              <a:cxnLst/>
              <a:rect l="l" t="t" r="r" b="b"/>
              <a:pathLst>
                <a:path w="14225" h="13593" extrusionOk="0">
                  <a:moveTo>
                    <a:pt x="5439" y="1112"/>
                  </a:moveTo>
                  <a:cubicBezTo>
                    <a:pt x="6380" y="1112"/>
                    <a:pt x="7409" y="1547"/>
                    <a:pt x="8123" y="2262"/>
                  </a:cubicBezTo>
                  <a:cubicBezTo>
                    <a:pt x="9657" y="3726"/>
                    <a:pt x="9657" y="6184"/>
                    <a:pt x="8123" y="7648"/>
                  </a:cubicBezTo>
                  <a:cubicBezTo>
                    <a:pt x="7409" y="8363"/>
                    <a:pt x="6450" y="8799"/>
                    <a:pt x="5439" y="8799"/>
                  </a:cubicBezTo>
                  <a:cubicBezTo>
                    <a:pt x="4428" y="8799"/>
                    <a:pt x="3487" y="8363"/>
                    <a:pt x="2754" y="7648"/>
                  </a:cubicBezTo>
                  <a:cubicBezTo>
                    <a:pt x="1221" y="6184"/>
                    <a:pt x="1221" y="3726"/>
                    <a:pt x="2754" y="2262"/>
                  </a:cubicBezTo>
                  <a:cubicBezTo>
                    <a:pt x="3487" y="1547"/>
                    <a:pt x="4428" y="1112"/>
                    <a:pt x="5439" y="1112"/>
                  </a:cubicBezTo>
                  <a:close/>
                  <a:moveTo>
                    <a:pt x="5430" y="0"/>
                  </a:moveTo>
                  <a:cubicBezTo>
                    <a:pt x="4149" y="0"/>
                    <a:pt x="2859" y="493"/>
                    <a:pt x="1883" y="1478"/>
                  </a:cubicBezTo>
                  <a:cubicBezTo>
                    <a:pt x="0" y="3360"/>
                    <a:pt x="0" y="6550"/>
                    <a:pt x="1883" y="8520"/>
                  </a:cubicBezTo>
                  <a:cubicBezTo>
                    <a:pt x="2824" y="9461"/>
                    <a:pt x="4132" y="9967"/>
                    <a:pt x="5439" y="9967"/>
                  </a:cubicBezTo>
                  <a:cubicBezTo>
                    <a:pt x="6607" y="9967"/>
                    <a:pt x="7618" y="9601"/>
                    <a:pt x="8489" y="8886"/>
                  </a:cubicBezTo>
                  <a:lnTo>
                    <a:pt x="9797" y="10193"/>
                  </a:lnTo>
                  <a:lnTo>
                    <a:pt x="9221" y="10838"/>
                  </a:lnTo>
                  <a:lnTo>
                    <a:pt x="11540" y="13157"/>
                  </a:lnTo>
                  <a:cubicBezTo>
                    <a:pt x="11836" y="13453"/>
                    <a:pt x="12202" y="13592"/>
                    <a:pt x="12551" y="13592"/>
                  </a:cubicBezTo>
                  <a:cubicBezTo>
                    <a:pt x="12987" y="13592"/>
                    <a:pt x="13353" y="13453"/>
                    <a:pt x="13649" y="13157"/>
                  </a:cubicBezTo>
                  <a:cubicBezTo>
                    <a:pt x="14224" y="12581"/>
                    <a:pt x="14224" y="11570"/>
                    <a:pt x="13649" y="10978"/>
                  </a:cubicBezTo>
                  <a:lnTo>
                    <a:pt x="11331" y="8659"/>
                  </a:lnTo>
                  <a:lnTo>
                    <a:pt x="10668" y="9391"/>
                  </a:lnTo>
                  <a:lnTo>
                    <a:pt x="9361" y="8084"/>
                  </a:lnTo>
                  <a:cubicBezTo>
                    <a:pt x="10895" y="6114"/>
                    <a:pt x="10738" y="3221"/>
                    <a:pt x="8925" y="1478"/>
                  </a:cubicBezTo>
                  <a:cubicBezTo>
                    <a:pt x="7984" y="493"/>
                    <a:pt x="6711" y="0"/>
                    <a:pt x="5430"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97;p36">
              <a:extLst>
                <a:ext uri="{FF2B5EF4-FFF2-40B4-BE49-F238E27FC236}">
                  <a16:creationId xmlns:a16="http://schemas.microsoft.com/office/drawing/2014/main" id="{4546F0B7-D100-D04B-21F4-E40B4204F793}"/>
                </a:ext>
              </a:extLst>
            </p:cNvPr>
            <p:cNvSpPr/>
            <p:nvPr/>
          </p:nvSpPr>
          <p:spPr>
            <a:xfrm>
              <a:off x="7703675" y="2659275"/>
              <a:ext cx="323350" cy="87175"/>
            </a:xfrm>
            <a:custGeom>
              <a:avLst/>
              <a:gdLst/>
              <a:ahLst/>
              <a:cxnLst/>
              <a:rect l="l" t="t" r="r" b="b"/>
              <a:pathLst>
                <a:path w="12934" h="3487" extrusionOk="0">
                  <a:moveTo>
                    <a:pt x="1673" y="1151"/>
                  </a:moveTo>
                  <a:cubicBezTo>
                    <a:pt x="2039" y="1151"/>
                    <a:pt x="2266" y="1447"/>
                    <a:pt x="2266" y="1813"/>
                  </a:cubicBezTo>
                  <a:cubicBezTo>
                    <a:pt x="2336" y="2092"/>
                    <a:pt x="1970" y="2388"/>
                    <a:pt x="1673" y="2388"/>
                  </a:cubicBezTo>
                  <a:cubicBezTo>
                    <a:pt x="1307" y="2388"/>
                    <a:pt x="1098" y="2092"/>
                    <a:pt x="1098" y="1813"/>
                  </a:cubicBezTo>
                  <a:cubicBezTo>
                    <a:pt x="1028" y="1447"/>
                    <a:pt x="1395" y="1151"/>
                    <a:pt x="1673" y="1151"/>
                  </a:cubicBezTo>
                  <a:close/>
                  <a:moveTo>
                    <a:pt x="0" y="0"/>
                  </a:moveTo>
                  <a:lnTo>
                    <a:pt x="0" y="3487"/>
                  </a:lnTo>
                  <a:lnTo>
                    <a:pt x="5892" y="3487"/>
                  </a:lnTo>
                  <a:cubicBezTo>
                    <a:pt x="6101" y="3051"/>
                    <a:pt x="6467" y="2615"/>
                    <a:pt x="6833" y="2249"/>
                  </a:cubicBezTo>
                  <a:cubicBezTo>
                    <a:pt x="8001" y="1081"/>
                    <a:pt x="9517" y="436"/>
                    <a:pt x="11191" y="436"/>
                  </a:cubicBezTo>
                  <a:cubicBezTo>
                    <a:pt x="11766" y="436"/>
                    <a:pt x="12359" y="506"/>
                    <a:pt x="12934" y="645"/>
                  </a:cubicBez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98;p36">
              <a:extLst>
                <a:ext uri="{FF2B5EF4-FFF2-40B4-BE49-F238E27FC236}">
                  <a16:creationId xmlns:a16="http://schemas.microsoft.com/office/drawing/2014/main" id="{11DCC223-C1D5-BFB8-F3B5-E51E7B4939E3}"/>
                </a:ext>
              </a:extLst>
            </p:cNvPr>
            <p:cNvSpPr/>
            <p:nvPr/>
          </p:nvSpPr>
          <p:spPr>
            <a:xfrm>
              <a:off x="7910650" y="2776925"/>
              <a:ext cx="116375" cy="87175"/>
            </a:xfrm>
            <a:custGeom>
              <a:avLst/>
              <a:gdLst/>
              <a:ahLst/>
              <a:cxnLst/>
              <a:rect l="l" t="t" r="r" b="b"/>
              <a:pathLst>
                <a:path w="4655" h="3487" extrusionOk="0">
                  <a:moveTo>
                    <a:pt x="872" y="1"/>
                  </a:moveTo>
                  <a:cubicBezTo>
                    <a:pt x="1" y="1029"/>
                    <a:pt x="1" y="2476"/>
                    <a:pt x="803" y="3487"/>
                  </a:cubicBezTo>
                  <a:lnTo>
                    <a:pt x="4655" y="3487"/>
                  </a:lnTo>
                  <a:lnTo>
                    <a:pt x="4655"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99;p36">
              <a:extLst>
                <a:ext uri="{FF2B5EF4-FFF2-40B4-BE49-F238E27FC236}">
                  <a16:creationId xmlns:a16="http://schemas.microsoft.com/office/drawing/2014/main" id="{6884EDBE-22AF-7D99-E731-1E350F87C2E1}"/>
                </a:ext>
              </a:extLst>
            </p:cNvPr>
            <p:cNvSpPr/>
            <p:nvPr/>
          </p:nvSpPr>
          <p:spPr>
            <a:xfrm>
              <a:off x="7703675" y="2776925"/>
              <a:ext cx="132925" cy="87175"/>
            </a:xfrm>
            <a:custGeom>
              <a:avLst/>
              <a:gdLst/>
              <a:ahLst/>
              <a:cxnLst/>
              <a:rect l="l" t="t" r="r" b="b"/>
              <a:pathLst>
                <a:path w="5317" h="3487" extrusionOk="0">
                  <a:moveTo>
                    <a:pt x="1673" y="1169"/>
                  </a:moveTo>
                  <a:cubicBezTo>
                    <a:pt x="2039" y="1169"/>
                    <a:pt x="2266" y="1465"/>
                    <a:pt x="2266" y="1744"/>
                  </a:cubicBezTo>
                  <a:cubicBezTo>
                    <a:pt x="2336" y="2110"/>
                    <a:pt x="1970" y="2406"/>
                    <a:pt x="1673" y="2406"/>
                  </a:cubicBezTo>
                  <a:cubicBezTo>
                    <a:pt x="1307" y="2406"/>
                    <a:pt x="1098" y="2110"/>
                    <a:pt x="1098" y="1744"/>
                  </a:cubicBezTo>
                  <a:cubicBezTo>
                    <a:pt x="1028" y="1465"/>
                    <a:pt x="1395" y="1169"/>
                    <a:pt x="1673" y="1169"/>
                  </a:cubicBezTo>
                  <a:close/>
                  <a:moveTo>
                    <a:pt x="0" y="1"/>
                  </a:moveTo>
                  <a:lnTo>
                    <a:pt x="0" y="3487"/>
                  </a:lnTo>
                  <a:lnTo>
                    <a:pt x="5317" y="3487"/>
                  </a:lnTo>
                  <a:cubicBezTo>
                    <a:pt x="5160" y="2981"/>
                    <a:pt x="5090" y="2406"/>
                    <a:pt x="5090" y="1831"/>
                  </a:cubicBezTo>
                  <a:cubicBezTo>
                    <a:pt x="5090" y="1238"/>
                    <a:pt x="5160" y="593"/>
                    <a:pt x="5317"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00;p36">
              <a:extLst>
                <a:ext uri="{FF2B5EF4-FFF2-40B4-BE49-F238E27FC236}">
                  <a16:creationId xmlns:a16="http://schemas.microsoft.com/office/drawing/2014/main" id="{96D8009E-A0EF-DFB8-E645-1E9FF79A8C65}"/>
                </a:ext>
              </a:extLst>
            </p:cNvPr>
            <p:cNvSpPr/>
            <p:nvPr/>
          </p:nvSpPr>
          <p:spPr>
            <a:xfrm>
              <a:off x="7703675" y="2541175"/>
              <a:ext cx="323350" cy="87175"/>
            </a:xfrm>
            <a:custGeom>
              <a:avLst/>
              <a:gdLst/>
              <a:ahLst/>
              <a:cxnLst/>
              <a:rect l="l" t="t" r="r" b="b"/>
              <a:pathLst>
                <a:path w="12934" h="3487" extrusionOk="0">
                  <a:moveTo>
                    <a:pt x="1673" y="1151"/>
                  </a:moveTo>
                  <a:cubicBezTo>
                    <a:pt x="2039" y="1151"/>
                    <a:pt x="2266" y="1447"/>
                    <a:pt x="2266" y="1813"/>
                  </a:cubicBezTo>
                  <a:cubicBezTo>
                    <a:pt x="2336" y="2110"/>
                    <a:pt x="1970" y="2388"/>
                    <a:pt x="1673" y="2388"/>
                  </a:cubicBezTo>
                  <a:cubicBezTo>
                    <a:pt x="1307" y="2388"/>
                    <a:pt x="1098" y="2110"/>
                    <a:pt x="1098" y="1813"/>
                  </a:cubicBezTo>
                  <a:cubicBezTo>
                    <a:pt x="1028" y="1447"/>
                    <a:pt x="1395" y="1151"/>
                    <a:pt x="1673" y="1151"/>
                  </a:cubicBezTo>
                  <a:close/>
                  <a:moveTo>
                    <a:pt x="0" y="0"/>
                  </a:moveTo>
                  <a:lnTo>
                    <a:pt x="0" y="3487"/>
                  </a:lnTo>
                  <a:lnTo>
                    <a:pt x="12934" y="3487"/>
                  </a:ln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 name="TextBox 16">
            <a:extLst>
              <a:ext uri="{FF2B5EF4-FFF2-40B4-BE49-F238E27FC236}">
                <a16:creationId xmlns:a16="http://schemas.microsoft.com/office/drawing/2014/main" id="{B385A09E-D847-E8AF-7264-728E7A923579}"/>
              </a:ext>
            </a:extLst>
          </p:cNvPr>
          <p:cNvSpPr txBox="1"/>
          <p:nvPr/>
        </p:nvSpPr>
        <p:spPr>
          <a:xfrm>
            <a:off x="1418652" y="153777"/>
            <a:ext cx="6455203" cy="553998"/>
          </a:xfrm>
          <a:prstGeom prst="rect">
            <a:avLst/>
          </a:prstGeom>
          <a:noFill/>
        </p:spPr>
        <p:txBody>
          <a:bodyPr wrap="square" rtlCol="0">
            <a:spAutoFit/>
          </a:bodyPr>
          <a:lstStyle/>
          <a:p>
            <a:pPr algn="ctr"/>
            <a:r>
              <a:rPr lang="vi-VN" sz="3000" b="1" dirty="0">
                <a:latin typeface="Exo 2" panose="020B0604020202020204" charset="0"/>
              </a:rPr>
              <a:t>TỔNG QUAN VỀ ĐỀ TÀI</a:t>
            </a:r>
            <a:r>
              <a:rPr lang="en-US" sz="3000" b="1" dirty="0">
                <a:latin typeface="Exo 2" panose="020B0604020202020204" charset="0"/>
              </a:rPr>
              <a:t>(1)</a:t>
            </a:r>
          </a:p>
        </p:txBody>
      </p:sp>
      <p:sp>
        <p:nvSpPr>
          <p:cNvPr id="20" name="Slide Number Placeholder 3">
            <a:extLst>
              <a:ext uri="{FF2B5EF4-FFF2-40B4-BE49-F238E27FC236}">
                <a16:creationId xmlns:a16="http://schemas.microsoft.com/office/drawing/2014/main" id="{74CAAA8D-B5B8-A4C0-0820-D3D8D28AA469}"/>
              </a:ext>
            </a:extLst>
          </p:cNvPr>
          <p:cNvSpPr txBox="1">
            <a:spLocks/>
          </p:cNvSpPr>
          <p:nvPr/>
        </p:nvSpPr>
        <p:spPr>
          <a:xfrm>
            <a:off x="8076082" y="4684471"/>
            <a:ext cx="1052052" cy="50165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vi-VN" sz="1800" b="1" dirty="0">
                <a:latin typeface="Times New Roman" panose="02020603050405020304" pitchFamily="18" charset="0"/>
                <a:cs typeface="Times New Roman" panose="02020603050405020304" pitchFamily="18" charset="0"/>
              </a:rPr>
              <a:t>Page </a:t>
            </a:r>
            <a:fld id="{2056E236-50D7-4963-88A9-107A4C67BF7F}" type="slidenum">
              <a:rPr lang="en-US" sz="1800" b="1" smtClean="0">
                <a:latin typeface="Times New Roman" panose="02020603050405020304" pitchFamily="18" charset="0"/>
                <a:cs typeface="Times New Roman" panose="02020603050405020304" pitchFamily="18" charset="0"/>
              </a:rPr>
              <a:pPr/>
              <a:t>3</a:t>
            </a:fld>
            <a:endParaRPr lang="en-US" sz="1800" b="1" dirty="0">
              <a:latin typeface="Times New Roman" panose="02020603050405020304" pitchFamily="18" charset="0"/>
              <a:cs typeface="Times New Roman" panose="02020603050405020304" pitchFamily="18" charset="0"/>
            </a:endParaRPr>
          </a:p>
        </p:txBody>
      </p:sp>
      <p:sp>
        <p:nvSpPr>
          <p:cNvPr id="21" name="TextBox 20">
            <a:extLst>
              <a:ext uri="{FF2B5EF4-FFF2-40B4-BE49-F238E27FC236}">
                <a16:creationId xmlns:a16="http://schemas.microsoft.com/office/drawing/2014/main" id="{8B48BA8A-0EDE-F6C8-8F0A-4BE4E01D9A1D}"/>
              </a:ext>
            </a:extLst>
          </p:cNvPr>
          <p:cNvSpPr txBox="1"/>
          <p:nvPr/>
        </p:nvSpPr>
        <p:spPr>
          <a:xfrm>
            <a:off x="1792976" y="942459"/>
            <a:ext cx="5909186" cy="400110"/>
          </a:xfrm>
          <a:prstGeom prst="rect">
            <a:avLst/>
          </a:prstGeom>
          <a:noFill/>
        </p:spPr>
        <p:txBody>
          <a:bodyPr wrap="square" rtlCol="0">
            <a:spAutoFit/>
          </a:bodyPr>
          <a:lstStyle/>
          <a:p>
            <a:pPr algn="ctr"/>
            <a:r>
              <a:rPr lang="vi-VN" sz="2000" b="1" dirty="0">
                <a:latin typeface="Exo 2" panose="020B0604020202020204" charset="0"/>
              </a:rPr>
              <a:t>Đặt vấn đề</a:t>
            </a:r>
            <a:endParaRPr lang="en-US" sz="2000" b="1" dirty="0">
              <a:latin typeface="Exo 2" panose="020B0604020202020204" charset="0"/>
            </a:endParaRPr>
          </a:p>
        </p:txBody>
      </p:sp>
      <p:pic>
        <p:nvPicPr>
          <p:cNvPr id="3" name="Picture 2">
            <a:extLst>
              <a:ext uri="{FF2B5EF4-FFF2-40B4-BE49-F238E27FC236}">
                <a16:creationId xmlns:a16="http://schemas.microsoft.com/office/drawing/2014/main" id="{EE3178B2-C0D9-2C84-90F8-72615CD8343F}"/>
              </a:ext>
            </a:extLst>
          </p:cNvPr>
          <p:cNvPicPr>
            <a:picLocks noChangeAspect="1"/>
          </p:cNvPicPr>
          <p:nvPr/>
        </p:nvPicPr>
        <p:blipFill>
          <a:blip r:embed="rId4"/>
          <a:stretch>
            <a:fillRect/>
          </a:stretch>
        </p:blipFill>
        <p:spPr>
          <a:xfrm>
            <a:off x="447676" y="1520789"/>
            <a:ext cx="4043044" cy="3286052"/>
          </a:xfrm>
          <a:prstGeom prst="rect">
            <a:avLst/>
          </a:prstGeom>
        </p:spPr>
      </p:pic>
      <p:sp>
        <p:nvSpPr>
          <p:cNvPr id="2" name="TextBox 1">
            <a:extLst>
              <a:ext uri="{FF2B5EF4-FFF2-40B4-BE49-F238E27FC236}">
                <a16:creationId xmlns:a16="http://schemas.microsoft.com/office/drawing/2014/main" id="{CEC0943F-49E0-D80B-D753-7A9D09A7B221}"/>
              </a:ext>
            </a:extLst>
          </p:cNvPr>
          <p:cNvSpPr txBox="1"/>
          <p:nvPr/>
        </p:nvSpPr>
        <p:spPr>
          <a:xfrm>
            <a:off x="4646253" y="2196051"/>
            <a:ext cx="4207876" cy="1323439"/>
          </a:xfrm>
          <a:prstGeom prst="rect">
            <a:avLst/>
          </a:prstGeom>
          <a:noFill/>
        </p:spPr>
        <p:txBody>
          <a:bodyPr wrap="square" rtlCol="0">
            <a:spAutoFit/>
          </a:bodyPr>
          <a:lstStyle/>
          <a:p>
            <a:pPr algn="just"/>
            <a:r>
              <a:rPr lang="vi-VN" sz="2000" dirty="0">
                <a:latin typeface="+mj-lt"/>
              </a:rPr>
              <a:t>Theo thông kê trên báo điện tử VTV</a:t>
            </a:r>
          </a:p>
          <a:p>
            <a:pPr marL="285750" indent="-285750" algn="just">
              <a:buFont typeface="Wingdings" panose="05000000000000000000" pitchFamily="2" charset="2"/>
              <a:buChar char="Ø"/>
            </a:pPr>
            <a:r>
              <a:rPr lang="vi-VN" sz="2000" dirty="0">
                <a:latin typeface="+mj-lt"/>
              </a:rPr>
              <a:t>Thủ đô Hà Nội: 149 vụ (từ 2020 đến nay)</a:t>
            </a:r>
          </a:p>
          <a:p>
            <a:pPr marL="285750" indent="-285750" algn="just">
              <a:buFont typeface="Wingdings" panose="05000000000000000000" pitchFamily="2" charset="2"/>
              <a:buChar char="Ø"/>
            </a:pPr>
            <a:r>
              <a:rPr lang="vi-VN" sz="2000" dirty="0">
                <a:latin typeface="+mj-lt"/>
              </a:rPr>
              <a:t>TP Hồ Chí Minh:</a:t>
            </a:r>
            <a:r>
              <a:rPr lang="en-US" sz="2000" dirty="0">
                <a:latin typeface="+mj-lt"/>
              </a:rPr>
              <a:t>184 </a:t>
            </a:r>
            <a:r>
              <a:rPr lang="vi-VN" sz="2000" dirty="0">
                <a:latin typeface="+mj-lt"/>
              </a:rPr>
              <a:t>vụ (10/2021)</a:t>
            </a:r>
            <a:endParaRPr lang="en-US" sz="2000" dirty="0">
              <a:latin typeface="+mj-lt"/>
            </a:endParaRPr>
          </a:p>
        </p:txBody>
      </p:sp>
    </p:spTree>
    <p:extLst>
      <p:ext uri="{BB962C8B-B14F-4D97-AF65-F5344CB8AC3E}">
        <p14:creationId xmlns:p14="http://schemas.microsoft.com/office/powerpoint/2010/main" val="3119216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1000"/>
                                        <p:tgtEl>
                                          <p:spTgt spid="7"/>
                                        </p:tgtEl>
                                        <p:attrNameLst>
                                          <p:attrName>ppt_x</p:attrName>
                                        </p:attrNameLst>
                                      </p:cBhvr>
                                      <p:tavLst>
                                        <p:tav tm="0">
                                          <p:val>
                                            <p:strVal val="#ppt_x-1"/>
                                          </p:val>
                                        </p:tav>
                                        <p:tav tm="100000">
                                          <p:val>
                                            <p:strVal val="#ppt_x"/>
                                          </p:val>
                                        </p:tav>
                                      </p:tavLst>
                                    </p:anim>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192;p36">
            <a:extLst>
              <a:ext uri="{FF2B5EF4-FFF2-40B4-BE49-F238E27FC236}">
                <a16:creationId xmlns:a16="http://schemas.microsoft.com/office/drawing/2014/main" id="{CAC8EA04-1D95-B3DA-C16D-0F6E716D0842}"/>
              </a:ext>
            </a:extLst>
          </p:cNvPr>
          <p:cNvSpPr txBox="1">
            <a:spLocks/>
          </p:cNvSpPr>
          <p:nvPr/>
        </p:nvSpPr>
        <p:spPr>
          <a:xfrm flipH="1">
            <a:off x="111469" y="-181667"/>
            <a:ext cx="1747037" cy="995894"/>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lvl="1"/>
            <a:r>
              <a:rPr lang="vi-VN" sz="7200" b="1" dirty="0">
                <a:latin typeface="Exo 2" panose="020B0604020202020204" charset="0"/>
              </a:rPr>
              <a:t>1</a:t>
            </a:r>
            <a:r>
              <a:rPr lang="vi-VN" sz="8000" b="1" dirty="0">
                <a:latin typeface="Exo 2" panose="020B0604020202020204" charset="0"/>
              </a:rPr>
              <a:t>. </a:t>
            </a:r>
            <a:endParaRPr lang="en" sz="3200" b="1" dirty="0">
              <a:latin typeface="Exo 2" panose="020B0604020202020204" charset="0"/>
            </a:endParaRPr>
          </a:p>
        </p:txBody>
      </p:sp>
      <p:sp>
        <p:nvSpPr>
          <p:cNvPr id="10" name="Google Shape;190;p36">
            <a:hlinkClick r:id="rId3" action="ppaction://hlinksldjump"/>
            <a:extLst>
              <a:ext uri="{FF2B5EF4-FFF2-40B4-BE49-F238E27FC236}">
                <a16:creationId xmlns:a16="http://schemas.microsoft.com/office/drawing/2014/main" id="{E4FEA184-94E2-4DEA-9B48-4F979B1F7AC4}"/>
              </a:ext>
            </a:extLst>
          </p:cNvPr>
          <p:cNvSpPr/>
          <p:nvPr/>
        </p:nvSpPr>
        <p:spPr>
          <a:xfrm>
            <a:off x="8295082" y="120912"/>
            <a:ext cx="620100" cy="617400"/>
          </a:xfrm>
          <a:prstGeom prst="snip2DiagRect">
            <a:avLst>
              <a:gd name="adj1" fmla="val 0"/>
              <a:gd name="adj2" fmla="val 16667"/>
            </a:avLst>
          </a:prstGeom>
          <a:solidFill>
            <a:schemeClr val="accent1"/>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95;p36">
            <a:extLst>
              <a:ext uri="{FF2B5EF4-FFF2-40B4-BE49-F238E27FC236}">
                <a16:creationId xmlns:a16="http://schemas.microsoft.com/office/drawing/2014/main" id="{04A30E37-5ACD-CB37-F4AF-B7CF1B1BAA8F}"/>
              </a:ext>
            </a:extLst>
          </p:cNvPr>
          <p:cNvGrpSpPr/>
          <p:nvPr/>
        </p:nvGrpSpPr>
        <p:grpSpPr>
          <a:xfrm>
            <a:off x="8433740" y="282193"/>
            <a:ext cx="423413" cy="421569"/>
            <a:chOff x="7703675" y="2541175"/>
            <a:chExt cx="499425" cy="497250"/>
          </a:xfrm>
        </p:grpSpPr>
        <p:sp>
          <p:nvSpPr>
            <p:cNvPr id="12" name="Google Shape;196;p36">
              <a:extLst>
                <a:ext uri="{FF2B5EF4-FFF2-40B4-BE49-F238E27FC236}">
                  <a16:creationId xmlns:a16="http://schemas.microsoft.com/office/drawing/2014/main" id="{45D60226-5FDC-753B-3F2A-9682B7670E12}"/>
                </a:ext>
              </a:extLst>
            </p:cNvPr>
            <p:cNvSpPr/>
            <p:nvPr/>
          </p:nvSpPr>
          <p:spPr>
            <a:xfrm>
              <a:off x="7847475" y="2698600"/>
              <a:ext cx="355625" cy="339825"/>
            </a:xfrm>
            <a:custGeom>
              <a:avLst/>
              <a:gdLst/>
              <a:ahLst/>
              <a:cxnLst/>
              <a:rect l="l" t="t" r="r" b="b"/>
              <a:pathLst>
                <a:path w="14225" h="13593" extrusionOk="0">
                  <a:moveTo>
                    <a:pt x="5439" y="1112"/>
                  </a:moveTo>
                  <a:cubicBezTo>
                    <a:pt x="6380" y="1112"/>
                    <a:pt x="7409" y="1547"/>
                    <a:pt x="8123" y="2262"/>
                  </a:cubicBezTo>
                  <a:cubicBezTo>
                    <a:pt x="9657" y="3726"/>
                    <a:pt x="9657" y="6184"/>
                    <a:pt x="8123" y="7648"/>
                  </a:cubicBezTo>
                  <a:cubicBezTo>
                    <a:pt x="7409" y="8363"/>
                    <a:pt x="6450" y="8799"/>
                    <a:pt x="5439" y="8799"/>
                  </a:cubicBezTo>
                  <a:cubicBezTo>
                    <a:pt x="4428" y="8799"/>
                    <a:pt x="3487" y="8363"/>
                    <a:pt x="2754" y="7648"/>
                  </a:cubicBezTo>
                  <a:cubicBezTo>
                    <a:pt x="1221" y="6184"/>
                    <a:pt x="1221" y="3726"/>
                    <a:pt x="2754" y="2262"/>
                  </a:cubicBezTo>
                  <a:cubicBezTo>
                    <a:pt x="3487" y="1547"/>
                    <a:pt x="4428" y="1112"/>
                    <a:pt x="5439" y="1112"/>
                  </a:cubicBezTo>
                  <a:close/>
                  <a:moveTo>
                    <a:pt x="5430" y="0"/>
                  </a:moveTo>
                  <a:cubicBezTo>
                    <a:pt x="4149" y="0"/>
                    <a:pt x="2859" y="493"/>
                    <a:pt x="1883" y="1478"/>
                  </a:cubicBezTo>
                  <a:cubicBezTo>
                    <a:pt x="0" y="3360"/>
                    <a:pt x="0" y="6550"/>
                    <a:pt x="1883" y="8520"/>
                  </a:cubicBezTo>
                  <a:cubicBezTo>
                    <a:pt x="2824" y="9461"/>
                    <a:pt x="4132" y="9967"/>
                    <a:pt x="5439" y="9967"/>
                  </a:cubicBezTo>
                  <a:cubicBezTo>
                    <a:pt x="6607" y="9967"/>
                    <a:pt x="7618" y="9601"/>
                    <a:pt x="8489" y="8886"/>
                  </a:cubicBezTo>
                  <a:lnTo>
                    <a:pt x="9797" y="10193"/>
                  </a:lnTo>
                  <a:lnTo>
                    <a:pt x="9221" y="10838"/>
                  </a:lnTo>
                  <a:lnTo>
                    <a:pt x="11540" y="13157"/>
                  </a:lnTo>
                  <a:cubicBezTo>
                    <a:pt x="11836" y="13453"/>
                    <a:pt x="12202" y="13592"/>
                    <a:pt x="12551" y="13592"/>
                  </a:cubicBezTo>
                  <a:cubicBezTo>
                    <a:pt x="12987" y="13592"/>
                    <a:pt x="13353" y="13453"/>
                    <a:pt x="13649" y="13157"/>
                  </a:cubicBezTo>
                  <a:cubicBezTo>
                    <a:pt x="14224" y="12581"/>
                    <a:pt x="14224" y="11570"/>
                    <a:pt x="13649" y="10978"/>
                  </a:cubicBezTo>
                  <a:lnTo>
                    <a:pt x="11331" y="8659"/>
                  </a:lnTo>
                  <a:lnTo>
                    <a:pt x="10668" y="9391"/>
                  </a:lnTo>
                  <a:lnTo>
                    <a:pt x="9361" y="8084"/>
                  </a:lnTo>
                  <a:cubicBezTo>
                    <a:pt x="10895" y="6114"/>
                    <a:pt x="10738" y="3221"/>
                    <a:pt x="8925" y="1478"/>
                  </a:cubicBezTo>
                  <a:cubicBezTo>
                    <a:pt x="7984" y="493"/>
                    <a:pt x="6711" y="0"/>
                    <a:pt x="5430"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97;p36">
              <a:extLst>
                <a:ext uri="{FF2B5EF4-FFF2-40B4-BE49-F238E27FC236}">
                  <a16:creationId xmlns:a16="http://schemas.microsoft.com/office/drawing/2014/main" id="{4546F0B7-D100-D04B-21F4-E40B4204F793}"/>
                </a:ext>
              </a:extLst>
            </p:cNvPr>
            <p:cNvSpPr/>
            <p:nvPr/>
          </p:nvSpPr>
          <p:spPr>
            <a:xfrm>
              <a:off x="7703675" y="2659275"/>
              <a:ext cx="323350" cy="87175"/>
            </a:xfrm>
            <a:custGeom>
              <a:avLst/>
              <a:gdLst/>
              <a:ahLst/>
              <a:cxnLst/>
              <a:rect l="l" t="t" r="r" b="b"/>
              <a:pathLst>
                <a:path w="12934" h="3487" extrusionOk="0">
                  <a:moveTo>
                    <a:pt x="1673" y="1151"/>
                  </a:moveTo>
                  <a:cubicBezTo>
                    <a:pt x="2039" y="1151"/>
                    <a:pt x="2266" y="1447"/>
                    <a:pt x="2266" y="1813"/>
                  </a:cubicBezTo>
                  <a:cubicBezTo>
                    <a:pt x="2336" y="2092"/>
                    <a:pt x="1970" y="2388"/>
                    <a:pt x="1673" y="2388"/>
                  </a:cubicBezTo>
                  <a:cubicBezTo>
                    <a:pt x="1307" y="2388"/>
                    <a:pt x="1098" y="2092"/>
                    <a:pt x="1098" y="1813"/>
                  </a:cubicBezTo>
                  <a:cubicBezTo>
                    <a:pt x="1028" y="1447"/>
                    <a:pt x="1395" y="1151"/>
                    <a:pt x="1673" y="1151"/>
                  </a:cubicBezTo>
                  <a:close/>
                  <a:moveTo>
                    <a:pt x="0" y="0"/>
                  </a:moveTo>
                  <a:lnTo>
                    <a:pt x="0" y="3487"/>
                  </a:lnTo>
                  <a:lnTo>
                    <a:pt x="5892" y="3487"/>
                  </a:lnTo>
                  <a:cubicBezTo>
                    <a:pt x="6101" y="3051"/>
                    <a:pt x="6467" y="2615"/>
                    <a:pt x="6833" y="2249"/>
                  </a:cubicBezTo>
                  <a:cubicBezTo>
                    <a:pt x="8001" y="1081"/>
                    <a:pt x="9517" y="436"/>
                    <a:pt x="11191" y="436"/>
                  </a:cubicBezTo>
                  <a:cubicBezTo>
                    <a:pt x="11766" y="436"/>
                    <a:pt x="12359" y="506"/>
                    <a:pt x="12934" y="645"/>
                  </a:cubicBez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98;p36">
              <a:extLst>
                <a:ext uri="{FF2B5EF4-FFF2-40B4-BE49-F238E27FC236}">
                  <a16:creationId xmlns:a16="http://schemas.microsoft.com/office/drawing/2014/main" id="{11DCC223-C1D5-BFB8-F3B5-E51E7B4939E3}"/>
                </a:ext>
              </a:extLst>
            </p:cNvPr>
            <p:cNvSpPr/>
            <p:nvPr/>
          </p:nvSpPr>
          <p:spPr>
            <a:xfrm>
              <a:off x="7910650" y="2776925"/>
              <a:ext cx="116375" cy="87175"/>
            </a:xfrm>
            <a:custGeom>
              <a:avLst/>
              <a:gdLst/>
              <a:ahLst/>
              <a:cxnLst/>
              <a:rect l="l" t="t" r="r" b="b"/>
              <a:pathLst>
                <a:path w="4655" h="3487" extrusionOk="0">
                  <a:moveTo>
                    <a:pt x="872" y="1"/>
                  </a:moveTo>
                  <a:cubicBezTo>
                    <a:pt x="1" y="1029"/>
                    <a:pt x="1" y="2476"/>
                    <a:pt x="803" y="3487"/>
                  </a:cubicBezTo>
                  <a:lnTo>
                    <a:pt x="4655" y="3487"/>
                  </a:lnTo>
                  <a:lnTo>
                    <a:pt x="4655"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99;p36">
              <a:extLst>
                <a:ext uri="{FF2B5EF4-FFF2-40B4-BE49-F238E27FC236}">
                  <a16:creationId xmlns:a16="http://schemas.microsoft.com/office/drawing/2014/main" id="{6884EDBE-22AF-7D99-E731-1E350F87C2E1}"/>
                </a:ext>
              </a:extLst>
            </p:cNvPr>
            <p:cNvSpPr/>
            <p:nvPr/>
          </p:nvSpPr>
          <p:spPr>
            <a:xfrm>
              <a:off x="7703675" y="2776925"/>
              <a:ext cx="132925" cy="87175"/>
            </a:xfrm>
            <a:custGeom>
              <a:avLst/>
              <a:gdLst/>
              <a:ahLst/>
              <a:cxnLst/>
              <a:rect l="l" t="t" r="r" b="b"/>
              <a:pathLst>
                <a:path w="5317" h="3487" extrusionOk="0">
                  <a:moveTo>
                    <a:pt x="1673" y="1169"/>
                  </a:moveTo>
                  <a:cubicBezTo>
                    <a:pt x="2039" y="1169"/>
                    <a:pt x="2266" y="1465"/>
                    <a:pt x="2266" y="1744"/>
                  </a:cubicBezTo>
                  <a:cubicBezTo>
                    <a:pt x="2336" y="2110"/>
                    <a:pt x="1970" y="2406"/>
                    <a:pt x="1673" y="2406"/>
                  </a:cubicBezTo>
                  <a:cubicBezTo>
                    <a:pt x="1307" y="2406"/>
                    <a:pt x="1098" y="2110"/>
                    <a:pt x="1098" y="1744"/>
                  </a:cubicBezTo>
                  <a:cubicBezTo>
                    <a:pt x="1028" y="1465"/>
                    <a:pt x="1395" y="1169"/>
                    <a:pt x="1673" y="1169"/>
                  </a:cubicBezTo>
                  <a:close/>
                  <a:moveTo>
                    <a:pt x="0" y="1"/>
                  </a:moveTo>
                  <a:lnTo>
                    <a:pt x="0" y="3487"/>
                  </a:lnTo>
                  <a:lnTo>
                    <a:pt x="5317" y="3487"/>
                  </a:lnTo>
                  <a:cubicBezTo>
                    <a:pt x="5160" y="2981"/>
                    <a:pt x="5090" y="2406"/>
                    <a:pt x="5090" y="1831"/>
                  </a:cubicBezTo>
                  <a:cubicBezTo>
                    <a:pt x="5090" y="1238"/>
                    <a:pt x="5160" y="593"/>
                    <a:pt x="5317"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00;p36">
              <a:extLst>
                <a:ext uri="{FF2B5EF4-FFF2-40B4-BE49-F238E27FC236}">
                  <a16:creationId xmlns:a16="http://schemas.microsoft.com/office/drawing/2014/main" id="{96D8009E-A0EF-DFB8-E645-1E9FF79A8C65}"/>
                </a:ext>
              </a:extLst>
            </p:cNvPr>
            <p:cNvSpPr/>
            <p:nvPr/>
          </p:nvSpPr>
          <p:spPr>
            <a:xfrm>
              <a:off x="7703675" y="2541175"/>
              <a:ext cx="323350" cy="87175"/>
            </a:xfrm>
            <a:custGeom>
              <a:avLst/>
              <a:gdLst/>
              <a:ahLst/>
              <a:cxnLst/>
              <a:rect l="l" t="t" r="r" b="b"/>
              <a:pathLst>
                <a:path w="12934" h="3487" extrusionOk="0">
                  <a:moveTo>
                    <a:pt x="1673" y="1151"/>
                  </a:moveTo>
                  <a:cubicBezTo>
                    <a:pt x="2039" y="1151"/>
                    <a:pt x="2266" y="1447"/>
                    <a:pt x="2266" y="1813"/>
                  </a:cubicBezTo>
                  <a:cubicBezTo>
                    <a:pt x="2336" y="2110"/>
                    <a:pt x="1970" y="2388"/>
                    <a:pt x="1673" y="2388"/>
                  </a:cubicBezTo>
                  <a:cubicBezTo>
                    <a:pt x="1307" y="2388"/>
                    <a:pt x="1098" y="2110"/>
                    <a:pt x="1098" y="1813"/>
                  </a:cubicBezTo>
                  <a:cubicBezTo>
                    <a:pt x="1028" y="1447"/>
                    <a:pt x="1395" y="1151"/>
                    <a:pt x="1673" y="1151"/>
                  </a:cubicBezTo>
                  <a:close/>
                  <a:moveTo>
                    <a:pt x="0" y="0"/>
                  </a:moveTo>
                  <a:lnTo>
                    <a:pt x="0" y="3487"/>
                  </a:lnTo>
                  <a:lnTo>
                    <a:pt x="12934" y="3487"/>
                  </a:lnTo>
                  <a:lnTo>
                    <a:pt x="12934"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 name="TextBox 16">
            <a:extLst>
              <a:ext uri="{FF2B5EF4-FFF2-40B4-BE49-F238E27FC236}">
                <a16:creationId xmlns:a16="http://schemas.microsoft.com/office/drawing/2014/main" id="{B385A09E-D847-E8AF-7264-728E7A923579}"/>
              </a:ext>
            </a:extLst>
          </p:cNvPr>
          <p:cNvSpPr txBox="1"/>
          <p:nvPr/>
        </p:nvSpPr>
        <p:spPr>
          <a:xfrm>
            <a:off x="1585498" y="184006"/>
            <a:ext cx="6455203" cy="553998"/>
          </a:xfrm>
          <a:prstGeom prst="rect">
            <a:avLst/>
          </a:prstGeom>
          <a:noFill/>
        </p:spPr>
        <p:txBody>
          <a:bodyPr wrap="square" rtlCol="0">
            <a:spAutoFit/>
          </a:bodyPr>
          <a:lstStyle/>
          <a:p>
            <a:pPr algn="ctr"/>
            <a:r>
              <a:rPr lang="vi-VN" sz="3000" b="1" dirty="0">
                <a:latin typeface="Exo 2" panose="020B0604020202020204" charset="0"/>
              </a:rPr>
              <a:t>TỔNG QUAN VỀ ĐỀ TÀI</a:t>
            </a:r>
            <a:r>
              <a:rPr lang="en-US" sz="3000" b="1" dirty="0">
                <a:latin typeface="Exo 2" panose="020B0604020202020204" charset="0"/>
              </a:rPr>
              <a:t>(2)</a:t>
            </a:r>
          </a:p>
        </p:txBody>
      </p:sp>
      <p:sp>
        <p:nvSpPr>
          <p:cNvPr id="21" name="TextBox 20">
            <a:extLst>
              <a:ext uri="{FF2B5EF4-FFF2-40B4-BE49-F238E27FC236}">
                <a16:creationId xmlns:a16="http://schemas.microsoft.com/office/drawing/2014/main" id="{8B48BA8A-0EDE-F6C8-8F0A-4BE4E01D9A1D}"/>
              </a:ext>
            </a:extLst>
          </p:cNvPr>
          <p:cNvSpPr txBox="1"/>
          <p:nvPr/>
        </p:nvSpPr>
        <p:spPr>
          <a:xfrm>
            <a:off x="1617407" y="867124"/>
            <a:ext cx="5909186" cy="400110"/>
          </a:xfrm>
          <a:prstGeom prst="rect">
            <a:avLst/>
          </a:prstGeom>
          <a:noFill/>
        </p:spPr>
        <p:txBody>
          <a:bodyPr wrap="square" rtlCol="0">
            <a:spAutoFit/>
          </a:bodyPr>
          <a:lstStyle/>
          <a:p>
            <a:pPr algn="ctr"/>
            <a:r>
              <a:rPr lang="vi-VN" sz="2000" b="1" dirty="0">
                <a:latin typeface="Exo 2" panose="020B0604020202020204" charset="0"/>
              </a:rPr>
              <a:t>Đặt ra bài toán</a:t>
            </a:r>
            <a:endParaRPr lang="en-US" sz="2000" b="1" dirty="0">
              <a:latin typeface="Exo 2" panose="020B0604020202020204" charset="0"/>
            </a:endParaRPr>
          </a:p>
        </p:txBody>
      </p:sp>
      <p:sp>
        <p:nvSpPr>
          <p:cNvPr id="23" name="TextBox 22">
            <a:extLst>
              <a:ext uri="{FF2B5EF4-FFF2-40B4-BE49-F238E27FC236}">
                <a16:creationId xmlns:a16="http://schemas.microsoft.com/office/drawing/2014/main" id="{152A12FB-CB39-A591-BFC8-8E72EBB52FDC}"/>
              </a:ext>
            </a:extLst>
          </p:cNvPr>
          <p:cNvSpPr txBox="1"/>
          <p:nvPr/>
        </p:nvSpPr>
        <p:spPr>
          <a:xfrm>
            <a:off x="5045048" y="1955674"/>
            <a:ext cx="3812105" cy="2554545"/>
          </a:xfrm>
          <a:prstGeom prst="rect">
            <a:avLst/>
          </a:prstGeom>
          <a:noFill/>
        </p:spPr>
        <p:txBody>
          <a:bodyPr wrap="square" rtlCol="0">
            <a:spAutoFit/>
          </a:bodyPr>
          <a:lstStyle/>
          <a:p>
            <a:pPr marL="285750" indent="-285750" algn="just">
              <a:buFont typeface="Wingdings" panose="05000000000000000000" pitchFamily="2" charset="2"/>
              <a:buChar char="Ø"/>
            </a:pPr>
            <a:r>
              <a:rPr lang="vi-VN" sz="2000" dirty="0">
                <a:latin typeface="+mj-lt"/>
              </a:rPr>
              <a:t>Raspberry Pi, Mobile, Wemos đều được xác thực với MQTT Broker thông qua bảo mật SSL/TLS </a:t>
            </a:r>
          </a:p>
          <a:p>
            <a:pPr marL="285750" indent="-285750" algn="just">
              <a:buFont typeface="Wingdings" panose="05000000000000000000" pitchFamily="2" charset="2"/>
              <a:buChar char="Ø"/>
            </a:pPr>
            <a:r>
              <a:rPr lang="vi-VN" sz="2000" dirty="0">
                <a:latin typeface="+mj-lt"/>
              </a:rPr>
              <a:t>Tất cả các tín hiệu giữa các thiết bị và MQTT Broker đều được mã hóa và giải mã bằng AES 256 CBC</a:t>
            </a:r>
          </a:p>
        </p:txBody>
      </p:sp>
      <p:sp>
        <p:nvSpPr>
          <p:cNvPr id="18" name="Oval 17">
            <a:extLst>
              <a:ext uri="{FF2B5EF4-FFF2-40B4-BE49-F238E27FC236}">
                <a16:creationId xmlns:a16="http://schemas.microsoft.com/office/drawing/2014/main" id="{3DAA6106-A3D7-BF30-1B80-BCE17A3EC7F9}"/>
              </a:ext>
            </a:extLst>
          </p:cNvPr>
          <p:cNvSpPr/>
          <p:nvPr/>
        </p:nvSpPr>
        <p:spPr>
          <a:xfrm>
            <a:off x="8040701" y="4673890"/>
            <a:ext cx="982951" cy="45902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Slide Number Placeholder 3">
            <a:extLst>
              <a:ext uri="{FF2B5EF4-FFF2-40B4-BE49-F238E27FC236}">
                <a16:creationId xmlns:a16="http://schemas.microsoft.com/office/drawing/2014/main" id="{16AF0604-4DE3-627D-0840-7994AED5477D}"/>
              </a:ext>
            </a:extLst>
          </p:cNvPr>
          <p:cNvSpPr txBox="1">
            <a:spLocks/>
          </p:cNvSpPr>
          <p:nvPr/>
        </p:nvSpPr>
        <p:spPr>
          <a:xfrm>
            <a:off x="8076082" y="4684471"/>
            <a:ext cx="1052052" cy="50165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vi-VN" sz="1800" b="1" dirty="0">
                <a:latin typeface="Times New Roman" panose="02020603050405020304" pitchFamily="18" charset="0"/>
                <a:cs typeface="Times New Roman" panose="02020603050405020304" pitchFamily="18" charset="0"/>
              </a:rPr>
              <a:t>Page </a:t>
            </a:r>
            <a:fld id="{2056E236-50D7-4963-88A9-107A4C67BF7F}" type="slidenum">
              <a:rPr lang="en-US" sz="1800" b="1" smtClean="0">
                <a:latin typeface="Times New Roman" panose="02020603050405020304" pitchFamily="18" charset="0"/>
                <a:cs typeface="Times New Roman" panose="02020603050405020304" pitchFamily="18" charset="0"/>
              </a:rPr>
              <a:pPr/>
              <a:t>4</a:t>
            </a:fld>
            <a:endParaRPr lang="en-US" sz="1800" b="1"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3EA4C41C-D6FF-AFDC-C29C-FEF04477B558}"/>
              </a:ext>
            </a:extLst>
          </p:cNvPr>
          <p:cNvPicPr>
            <a:picLocks noChangeAspect="1"/>
          </p:cNvPicPr>
          <p:nvPr/>
        </p:nvPicPr>
        <p:blipFill>
          <a:blip r:embed="rId4"/>
          <a:stretch>
            <a:fillRect/>
          </a:stretch>
        </p:blipFill>
        <p:spPr>
          <a:xfrm>
            <a:off x="201464" y="1264070"/>
            <a:ext cx="4843584" cy="3812785"/>
          </a:xfrm>
          <a:prstGeom prst="rect">
            <a:avLst/>
          </a:prstGeom>
        </p:spPr>
      </p:pic>
      <p:cxnSp>
        <p:nvCxnSpPr>
          <p:cNvPr id="20" name="Google Shape;194;p36">
            <a:extLst>
              <a:ext uri="{FF2B5EF4-FFF2-40B4-BE49-F238E27FC236}">
                <a16:creationId xmlns:a16="http://schemas.microsoft.com/office/drawing/2014/main" id="{0805FA24-4353-99DE-C804-25B7945D4A9D}"/>
              </a:ext>
            </a:extLst>
          </p:cNvPr>
          <p:cNvCxnSpPr>
            <a:cxnSpLocks/>
          </p:cNvCxnSpPr>
          <p:nvPr/>
        </p:nvCxnSpPr>
        <p:spPr>
          <a:xfrm>
            <a:off x="91440" y="867432"/>
            <a:ext cx="8961120" cy="0"/>
          </a:xfrm>
          <a:prstGeom prst="straightConnector1">
            <a:avLst/>
          </a:prstGeom>
          <a:noFill/>
          <a:ln w="19050" cap="flat" cmpd="sng">
            <a:solidFill>
              <a:srgbClr val="434343"/>
            </a:solidFill>
            <a:prstDash val="solid"/>
            <a:round/>
            <a:headEnd type="none" w="med" len="med"/>
            <a:tailEnd type="none" w="med" len="med"/>
          </a:ln>
        </p:spPr>
      </p:cxnSp>
    </p:spTree>
    <p:extLst>
      <p:ext uri="{BB962C8B-B14F-4D97-AF65-F5344CB8AC3E}">
        <p14:creationId xmlns:p14="http://schemas.microsoft.com/office/powerpoint/2010/main" val="1854852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childTnLst>
                                </p:cTn>
                              </p:par>
                            </p:childTnLst>
                          </p:cTn>
                        </p:par>
                        <p:par>
                          <p:cTn id="8" fill="hold">
                            <p:stCondLst>
                              <p:cond delay="1000"/>
                            </p:stCondLst>
                            <p:childTnLst>
                              <p:par>
                                <p:cTn id="9" presetID="2" presetClass="entr" presetSubtype="8" fill="hold" nodeType="afterEffect">
                                  <p:stCondLst>
                                    <p:cond delay="0"/>
                                  </p:stCondLst>
                                  <p:childTnLst>
                                    <p:set>
                                      <p:cBhvr>
                                        <p:cTn id="10" dur="1" fill="hold">
                                          <p:stCondLst>
                                            <p:cond delay="0"/>
                                          </p:stCondLst>
                                        </p:cTn>
                                        <p:tgtEl>
                                          <p:spTgt spid="20"/>
                                        </p:tgtEl>
                                        <p:attrNameLst>
                                          <p:attrName>style.visibility</p:attrName>
                                        </p:attrNameLst>
                                      </p:cBhvr>
                                      <p:to>
                                        <p:strVal val="visible"/>
                                      </p:to>
                                    </p:set>
                                    <p:anim calcmode="lin" valueType="num">
                                      <p:cBhvr additive="base">
                                        <p:cTn id="11" dur="1000"/>
                                        <p:tgtEl>
                                          <p:spTgt spid="20"/>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2" name="Oval 1">
            <a:extLst>
              <a:ext uri="{FF2B5EF4-FFF2-40B4-BE49-F238E27FC236}">
                <a16:creationId xmlns:a16="http://schemas.microsoft.com/office/drawing/2014/main" id="{FBC1DF88-705C-2C8F-4648-C5021931B000}"/>
              </a:ext>
            </a:extLst>
          </p:cNvPr>
          <p:cNvSpPr/>
          <p:nvPr/>
        </p:nvSpPr>
        <p:spPr>
          <a:xfrm>
            <a:off x="3528230" y="1406282"/>
            <a:ext cx="2072128" cy="197273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Google Shape;165;p35"/>
          <p:cNvSpPr txBox="1">
            <a:spLocks noGrp="1"/>
          </p:cNvSpPr>
          <p:nvPr>
            <p:ph type="ctrTitle"/>
          </p:nvPr>
        </p:nvSpPr>
        <p:spPr>
          <a:xfrm>
            <a:off x="3385875" y="2073792"/>
            <a:ext cx="2372400" cy="946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800" dirty="0">
                <a:latin typeface="+mj-lt"/>
              </a:rPr>
              <a:t>NỘI DUNG</a:t>
            </a:r>
            <a:br>
              <a:rPr lang="vi-VN" sz="2800" dirty="0">
                <a:latin typeface="+mj-lt"/>
              </a:rPr>
            </a:br>
            <a:r>
              <a:rPr lang="vi-VN" sz="2800" dirty="0">
                <a:latin typeface="+mj-lt"/>
              </a:rPr>
              <a:t>THỰC HIỆN</a:t>
            </a:r>
            <a:endParaRPr sz="2800" dirty="0">
              <a:latin typeface="+mj-lt"/>
            </a:endParaRPr>
          </a:p>
        </p:txBody>
      </p:sp>
      <p:sp>
        <p:nvSpPr>
          <p:cNvPr id="166" name="Google Shape;166;p35">
            <a:hlinkClick r:id="" action="ppaction://noaction"/>
          </p:cNvPr>
          <p:cNvSpPr txBox="1">
            <a:spLocks noGrp="1"/>
          </p:cNvSpPr>
          <p:nvPr>
            <p:ph type="title" idx="5"/>
          </p:nvPr>
        </p:nvSpPr>
        <p:spPr>
          <a:xfrm>
            <a:off x="2356789" y="2510804"/>
            <a:ext cx="1107600" cy="577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vi-VN" dirty="0">
                <a:latin typeface="+mj-lt"/>
              </a:rPr>
              <a:t>2.</a:t>
            </a:r>
            <a:r>
              <a:rPr lang="en" dirty="0">
                <a:latin typeface="+mj-lt"/>
              </a:rPr>
              <a:t>3</a:t>
            </a:r>
            <a:endParaRPr dirty="0">
              <a:latin typeface="+mj-lt"/>
            </a:endParaRPr>
          </a:p>
        </p:txBody>
      </p:sp>
      <p:sp>
        <p:nvSpPr>
          <p:cNvPr id="168" name="Google Shape;168;p35"/>
          <p:cNvSpPr txBox="1">
            <a:spLocks noGrp="1"/>
          </p:cNvSpPr>
          <p:nvPr>
            <p:ph type="subTitle" idx="1"/>
          </p:nvPr>
        </p:nvSpPr>
        <p:spPr>
          <a:xfrm>
            <a:off x="-193957" y="592005"/>
            <a:ext cx="2947817" cy="814277"/>
          </a:xfrm>
          <a:prstGeom prst="rect">
            <a:avLst/>
          </a:prstGeom>
        </p:spPr>
        <p:txBody>
          <a:bodyPr spcFirstLastPara="1" wrap="square" lIns="91425" tIns="91425" rIns="91425" bIns="91425" anchor="t" anchorCtr="0">
            <a:noAutofit/>
          </a:bodyPr>
          <a:lstStyle/>
          <a:p>
            <a:pPr lvl="0"/>
            <a:r>
              <a:rPr lang="vi-VN" sz="1600" b="1" dirty="0">
                <a:latin typeface="+mj-lt"/>
              </a:rPr>
              <a:t>Giới thiệu Raspberry Pi và</a:t>
            </a:r>
          </a:p>
          <a:p>
            <a:pPr lvl="0"/>
            <a:r>
              <a:rPr lang="vi-VN" sz="1600" b="1" dirty="0">
                <a:latin typeface="+mj-lt"/>
              </a:rPr>
              <a:t>Các phần cứng khác</a:t>
            </a:r>
            <a:endParaRPr lang="en-US" sz="1600" b="1" dirty="0">
              <a:latin typeface="+mj-lt"/>
            </a:endParaRPr>
          </a:p>
        </p:txBody>
      </p:sp>
      <p:sp>
        <p:nvSpPr>
          <p:cNvPr id="169" name="Google Shape;169;p35">
            <a:hlinkClick r:id="rId3" action="ppaction://hlinksldjump"/>
          </p:cNvPr>
          <p:cNvSpPr txBox="1">
            <a:spLocks noGrp="1"/>
          </p:cNvSpPr>
          <p:nvPr>
            <p:ph type="title" idx="3"/>
          </p:nvPr>
        </p:nvSpPr>
        <p:spPr>
          <a:xfrm>
            <a:off x="2369831" y="568084"/>
            <a:ext cx="1107600" cy="577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vi-VN" dirty="0">
                <a:latin typeface="+mj-lt"/>
              </a:rPr>
              <a:t>2.</a:t>
            </a:r>
            <a:r>
              <a:rPr lang="en" dirty="0">
                <a:latin typeface="+mj-lt"/>
              </a:rPr>
              <a:t>1</a:t>
            </a:r>
            <a:endParaRPr dirty="0">
              <a:latin typeface="+mj-lt"/>
            </a:endParaRPr>
          </a:p>
        </p:txBody>
      </p:sp>
      <p:sp>
        <p:nvSpPr>
          <p:cNvPr id="170" name="Google Shape;170;p35">
            <a:hlinkClick r:id="" action="ppaction://noaction"/>
          </p:cNvPr>
          <p:cNvSpPr txBox="1">
            <a:spLocks noGrp="1"/>
          </p:cNvSpPr>
          <p:nvPr>
            <p:ph type="title" idx="4"/>
          </p:nvPr>
        </p:nvSpPr>
        <p:spPr>
          <a:xfrm>
            <a:off x="2356789" y="1539444"/>
            <a:ext cx="1107600" cy="577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vi-VN" dirty="0">
                <a:latin typeface="+mj-lt"/>
              </a:rPr>
              <a:t>2.</a:t>
            </a:r>
            <a:r>
              <a:rPr lang="en" dirty="0">
                <a:latin typeface="+mj-lt"/>
              </a:rPr>
              <a:t>2</a:t>
            </a:r>
            <a:endParaRPr dirty="0">
              <a:latin typeface="+mj-lt"/>
            </a:endParaRPr>
          </a:p>
        </p:txBody>
      </p:sp>
      <p:sp>
        <p:nvSpPr>
          <p:cNvPr id="171" name="Google Shape;171;p35">
            <a:hlinkClick r:id="" action="ppaction://noaction"/>
          </p:cNvPr>
          <p:cNvSpPr txBox="1">
            <a:spLocks noGrp="1"/>
          </p:cNvSpPr>
          <p:nvPr>
            <p:ph type="title" idx="6"/>
          </p:nvPr>
        </p:nvSpPr>
        <p:spPr>
          <a:xfrm>
            <a:off x="5712052" y="1964903"/>
            <a:ext cx="10722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VN" dirty="0">
                <a:latin typeface="+mj-lt"/>
              </a:rPr>
              <a:t>2.5</a:t>
            </a:r>
            <a:endParaRPr dirty="0">
              <a:latin typeface="+mj-lt"/>
            </a:endParaRPr>
          </a:p>
        </p:txBody>
      </p:sp>
      <p:sp>
        <p:nvSpPr>
          <p:cNvPr id="172" name="Google Shape;172;p35">
            <a:hlinkClick r:id="" action="ppaction://noaction"/>
          </p:cNvPr>
          <p:cNvSpPr txBox="1">
            <a:spLocks noGrp="1"/>
          </p:cNvSpPr>
          <p:nvPr>
            <p:ph type="title" idx="7"/>
          </p:nvPr>
        </p:nvSpPr>
        <p:spPr>
          <a:xfrm>
            <a:off x="5712052" y="2943468"/>
            <a:ext cx="10722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vi-VN" dirty="0">
                <a:latin typeface="+mj-lt"/>
              </a:rPr>
              <a:t>2.6</a:t>
            </a:r>
            <a:endParaRPr dirty="0">
              <a:latin typeface="+mj-lt"/>
            </a:endParaRPr>
          </a:p>
        </p:txBody>
      </p:sp>
      <p:cxnSp>
        <p:nvCxnSpPr>
          <p:cNvPr id="184" name="Google Shape;184;p35"/>
          <p:cNvCxnSpPr>
            <a:cxnSpLocks/>
          </p:cNvCxnSpPr>
          <p:nvPr/>
        </p:nvCxnSpPr>
        <p:spPr>
          <a:xfrm>
            <a:off x="3528230" y="93737"/>
            <a:ext cx="0" cy="4086108"/>
          </a:xfrm>
          <a:prstGeom prst="straightConnector1">
            <a:avLst/>
          </a:prstGeom>
          <a:noFill/>
          <a:ln w="9525" cap="flat" cmpd="sng">
            <a:solidFill>
              <a:srgbClr val="595959"/>
            </a:solidFill>
            <a:prstDash val="solid"/>
            <a:round/>
            <a:headEnd type="none" w="med" len="med"/>
            <a:tailEnd type="none" w="med" len="med"/>
          </a:ln>
        </p:spPr>
      </p:cxnSp>
      <p:cxnSp>
        <p:nvCxnSpPr>
          <p:cNvPr id="185" name="Google Shape;185;p35"/>
          <p:cNvCxnSpPr>
            <a:cxnSpLocks/>
          </p:cNvCxnSpPr>
          <p:nvPr/>
        </p:nvCxnSpPr>
        <p:spPr>
          <a:xfrm>
            <a:off x="5623107" y="1406282"/>
            <a:ext cx="0" cy="3583904"/>
          </a:xfrm>
          <a:prstGeom prst="straightConnector1">
            <a:avLst/>
          </a:prstGeom>
          <a:noFill/>
          <a:ln w="9525" cap="flat" cmpd="sng">
            <a:solidFill>
              <a:srgbClr val="595959"/>
            </a:solidFill>
            <a:prstDash val="solid"/>
            <a:round/>
            <a:headEnd type="none" w="med" len="med"/>
            <a:tailEnd type="none" w="med" len="med"/>
          </a:ln>
        </p:spPr>
      </p:cxnSp>
      <p:sp>
        <p:nvSpPr>
          <p:cNvPr id="35" name="Google Shape;168;p35"/>
          <p:cNvSpPr txBox="1">
            <a:spLocks noGrp="1"/>
          </p:cNvSpPr>
          <p:nvPr>
            <p:ph type="subTitle" idx="1"/>
          </p:nvPr>
        </p:nvSpPr>
        <p:spPr>
          <a:xfrm>
            <a:off x="-364066" y="1515192"/>
            <a:ext cx="3123394" cy="577801"/>
          </a:xfrm>
          <a:prstGeom prst="rect">
            <a:avLst/>
          </a:prstGeom>
        </p:spPr>
        <p:txBody>
          <a:bodyPr spcFirstLastPara="1" wrap="square" lIns="91425" tIns="91425" rIns="91425" bIns="91425" anchor="t" anchorCtr="0">
            <a:noAutofit/>
          </a:bodyPr>
          <a:lstStyle/>
          <a:p>
            <a:pPr lvl="0"/>
            <a:r>
              <a:rPr lang="vi-VN" sz="1600" b="1" dirty="0">
                <a:latin typeface="+mj-lt"/>
              </a:rPr>
              <a:t>Giới thiệu thuật toán học máy</a:t>
            </a:r>
          </a:p>
          <a:p>
            <a:pPr lvl="0"/>
            <a:r>
              <a:rPr lang="vi-VN" sz="1600" b="1" dirty="0">
                <a:latin typeface="+mj-lt"/>
              </a:rPr>
              <a:t>Và nhận dạng khuôn mặt</a:t>
            </a:r>
            <a:endParaRPr lang="en-US" sz="1600" b="1" dirty="0">
              <a:latin typeface="+mj-lt"/>
            </a:endParaRPr>
          </a:p>
        </p:txBody>
      </p:sp>
      <p:sp>
        <p:nvSpPr>
          <p:cNvPr id="39" name="Google Shape;168;p35"/>
          <p:cNvSpPr txBox="1">
            <a:spLocks noGrp="1"/>
          </p:cNvSpPr>
          <p:nvPr>
            <p:ph type="subTitle" idx="1"/>
          </p:nvPr>
        </p:nvSpPr>
        <p:spPr>
          <a:xfrm>
            <a:off x="-369534" y="2501141"/>
            <a:ext cx="3123394" cy="527005"/>
          </a:xfrm>
          <a:prstGeom prst="rect">
            <a:avLst/>
          </a:prstGeom>
        </p:spPr>
        <p:txBody>
          <a:bodyPr spcFirstLastPara="1" wrap="square" lIns="91425" tIns="91425" rIns="91425" bIns="91425" anchor="t" anchorCtr="0">
            <a:noAutofit/>
          </a:bodyPr>
          <a:lstStyle/>
          <a:p>
            <a:pPr lvl="0"/>
            <a:r>
              <a:rPr lang="vi-VN" sz="1600" b="1" dirty="0">
                <a:latin typeface="+mj-lt"/>
              </a:rPr>
              <a:t>Giới thiệu về giao thức MQTT</a:t>
            </a:r>
            <a:endParaRPr lang="en-US" sz="1600" b="1" dirty="0">
              <a:latin typeface="+mj-lt"/>
            </a:endParaRPr>
          </a:p>
        </p:txBody>
      </p:sp>
      <p:sp>
        <p:nvSpPr>
          <p:cNvPr id="40" name="Google Shape;168;p35"/>
          <p:cNvSpPr txBox="1">
            <a:spLocks noGrp="1"/>
          </p:cNvSpPr>
          <p:nvPr>
            <p:ph type="subTitle" idx="1"/>
          </p:nvPr>
        </p:nvSpPr>
        <p:spPr>
          <a:xfrm>
            <a:off x="6344060" y="2100855"/>
            <a:ext cx="2651845" cy="527005"/>
          </a:xfrm>
          <a:prstGeom prst="rect">
            <a:avLst/>
          </a:prstGeom>
        </p:spPr>
        <p:txBody>
          <a:bodyPr spcFirstLastPara="1" wrap="square" lIns="91425" tIns="91425" rIns="91425" bIns="91425" anchor="t" anchorCtr="0">
            <a:noAutofit/>
          </a:bodyPr>
          <a:lstStyle/>
          <a:p>
            <a:pPr algn="l"/>
            <a:r>
              <a:rPr lang="vi-VN" sz="1600" b="1" dirty="0">
                <a:latin typeface="+mj-lt"/>
              </a:rPr>
              <a:t>Giới thiệu về mã hóa AES</a:t>
            </a:r>
            <a:endParaRPr lang="en-US" sz="1600" b="1" dirty="0">
              <a:latin typeface="+mj-lt"/>
            </a:endParaRPr>
          </a:p>
        </p:txBody>
      </p:sp>
      <p:sp>
        <p:nvSpPr>
          <p:cNvPr id="42" name="Google Shape;168;p35"/>
          <p:cNvSpPr txBox="1">
            <a:spLocks noGrp="1"/>
          </p:cNvSpPr>
          <p:nvPr>
            <p:ph type="subTitle" idx="1"/>
          </p:nvPr>
        </p:nvSpPr>
        <p:spPr>
          <a:xfrm>
            <a:off x="6344059" y="3005717"/>
            <a:ext cx="2651846" cy="527005"/>
          </a:xfrm>
          <a:prstGeom prst="rect">
            <a:avLst/>
          </a:prstGeom>
        </p:spPr>
        <p:txBody>
          <a:bodyPr spcFirstLastPara="1" wrap="square" lIns="91425" tIns="91425" rIns="91425" bIns="91425" anchor="t" anchorCtr="0">
            <a:noAutofit/>
          </a:bodyPr>
          <a:lstStyle/>
          <a:p>
            <a:pPr algn="l"/>
            <a:r>
              <a:rPr lang="vi-VN" sz="1600" b="1" dirty="0">
                <a:latin typeface="+mj-lt"/>
              </a:rPr>
              <a:t>Giới thiệu về FLutter</a:t>
            </a:r>
            <a:endParaRPr lang="en-US" sz="1600" b="1" dirty="0">
              <a:latin typeface="+mj-lt"/>
            </a:endParaRPr>
          </a:p>
        </p:txBody>
      </p:sp>
      <p:sp>
        <p:nvSpPr>
          <p:cNvPr id="20" name="Google Shape;172;p35">
            <a:hlinkClick r:id="" action="ppaction://noaction"/>
            <a:extLst>
              <a:ext uri="{FF2B5EF4-FFF2-40B4-BE49-F238E27FC236}">
                <a16:creationId xmlns:a16="http://schemas.microsoft.com/office/drawing/2014/main" id="{4FFA6457-AB5B-6FF8-A34E-3F5145A52D68}"/>
              </a:ext>
            </a:extLst>
          </p:cNvPr>
          <p:cNvSpPr txBox="1">
            <a:spLocks/>
          </p:cNvSpPr>
          <p:nvPr/>
        </p:nvSpPr>
        <p:spPr>
          <a:xfrm>
            <a:off x="5686949" y="3910579"/>
            <a:ext cx="1072200" cy="577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434343"/>
              </a:buClr>
              <a:buSzPts val="4800"/>
              <a:buFont typeface="Exo 2"/>
              <a:buNone/>
              <a:defRPr sz="3600" b="1" i="0" u="none" strike="noStrike" cap="none">
                <a:solidFill>
                  <a:srgbClr val="434343"/>
                </a:solidFill>
                <a:latin typeface="Exo 2"/>
                <a:ea typeface="Exo 2"/>
                <a:cs typeface="Exo 2"/>
                <a:sym typeface="Exo 2"/>
              </a:defRPr>
            </a:lvl1pPr>
            <a:lvl2pPr marR="0" lvl="1" algn="ctr"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ctr"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ctr"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ctr"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ctr"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ctr"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ctr"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ctr"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vi-VN" dirty="0">
                <a:latin typeface="+mj-lt"/>
              </a:rPr>
              <a:t>2.7</a:t>
            </a:r>
            <a:endParaRPr lang="en" dirty="0">
              <a:latin typeface="+mj-lt"/>
            </a:endParaRPr>
          </a:p>
        </p:txBody>
      </p:sp>
      <p:sp>
        <p:nvSpPr>
          <p:cNvPr id="24" name="Google Shape;166;p35">
            <a:hlinkClick r:id="" action="ppaction://noaction"/>
            <a:extLst>
              <a:ext uri="{FF2B5EF4-FFF2-40B4-BE49-F238E27FC236}">
                <a16:creationId xmlns:a16="http://schemas.microsoft.com/office/drawing/2014/main" id="{7B333BCF-FE5E-E523-9277-EB801431C2F5}"/>
              </a:ext>
            </a:extLst>
          </p:cNvPr>
          <p:cNvSpPr txBox="1">
            <a:spLocks/>
          </p:cNvSpPr>
          <p:nvPr/>
        </p:nvSpPr>
        <p:spPr>
          <a:xfrm>
            <a:off x="2356789" y="3423392"/>
            <a:ext cx="1107600" cy="577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434343"/>
              </a:buClr>
              <a:buSzPts val="4800"/>
              <a:buFont typeface="Exo 2"/>
              <a:buNone/>
              <a:defRPr sz="3600" b="1" i="0" u="none" strike="noStrike" cap="none">
                <a:solidFill>
                  <a:srgbClr val="434343"/>
                </a:solidFill>
                <a:latin typeface="Exo 2"/>
                <a:ea typeface="Exo 2"/>
                <a:cs typeface="Exo 2"/>
                <a:sym typeface="Exo 2"/>
              </a:defRPr>
            </a:lvl1pPr>
            <a:lvl2pPr marR="0" lvl="1" algn="l"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2pPr>
            <a:lvl3pPr marR="0" lvl="2" algn="l"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3pPr>
            <a:lvl4pPr marR="0" lvl="3" algn="l"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4pPr>
            <a:lvl5pPr marR="0" lvl="4" algn="l"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5pPr>
            <a:lvl6pPr marR="0" lvl="5" algn="l"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6pPr>
            <a:lvl7pPr marR="0" lvl="6" algn="l"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7pPr>
            <a:lvl8pPr marR="0" lvl="7" algn="l"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8pPr>
            <a:lvl9pPr marR="0" lvl="8" algn="l" rtl="0">
              <a:lnSpc>
                <a:spcPct val="100000"/>
              </a:lnSpc>
              <a:spcBef>
                <a:spcPts val="0"/>
              </a:spcBef>
              <a:spcAft>
                <a:spcPts val="0"/>
              </a:spcAft>
              <a:buClr>
                <a:schemeClr val="dk1"/>
              </a:buClr>
              <a:buSzPts val="4800"/>
              <a:buFont typeface="Fira Sans Extra Condensed Medium"/>
              <a:buNone/>
              <a:defRPr sz="4800" b="0" i="0" u="none" strike="noStrike" cap="none">
                <a:solidFill>
                  <a:schemeClr val="dk1"/>
                </a:solidFill>
                <a:latin typeface="Fira Sans Extra Condensed Medium"/>
                <a:ea typeface="Fira Sans Extra Condensed Medium"/>
                <a:cs typeface="Fira Sans Extra Condensed Medium"/>
                <a:sym typeface="Fira Sans Extra Condensed Medium"/>
              </a:defRPr>
            </a:lvl9pPr>
          </a:lstStyle>
          <a:p>
            <a:r>
              <a:rPr lang="vi-VN" dirty="0">
                <a:latin typeface="+mj-lt"/>
              </a:rPr>
              <a:t>2.4</a:t>
            </a:r>
            <a:endParaRPr lang="en" dirty="0">
              <a:latin typeface="+mj-lt"/>
            </a:endParaRPr>
          </a:p>
        </p:txBody>
      </p:sp>
      <p:sp>
        <p:nvSpPr>
          <p:cNvPr id="25" name="Google Shape;168;p35">
            <a:extLst>
              <a:ext uri="{FF2B5EF4-FFF2-40B4-BE49-F238E27FC236}">
                <a16:creationId xmlns:a16="http://schemas.microsoft.com/office/drawing/2014/main" id="{59A74774-0765-D440-5833-9452F73F42FC}"/>
              </a:ext>
            </a:extLst>
          </p:cNvPr>
          <p:cNvSpPr txBox="1">
            <a:spLocks/>
          </p:cNvSpPr>
          <p:nvPr/>
        </p:nvSpPr>
        <p:spPr>
          <a:xfrm>
            <a:off x="-316115" y="3532722"/>
            <a:ext cx="3123394" cy="52700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r" rtl="0">
              <a:lnSpc>
                <a:spcPct val="100000"/>
              </a:lnSpc>
              <a:spcBef>
                <a:spcPts val="0"/>
              </a:spcBef>
              <a:spcAft>
                <a:spcPts val="0"/>
              </a:spcAft>
              <a:buClr>
                <a:srgbClr val="434343"/>
              </a:buClr>
              <a:buSzPts val="9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1pPr>
            <a:lvl2pPr marL="914400" marR="0" lvl="1" indent="-304800" algn="r" rtl="0">
              <a:lnSpc>
                <a:spcPct val="100000"/>
              </a:lnSpc>
              <a:spcBef>
                <a:spcPts val="0"/>
              </a:spcBef>
              <a:spcAft>
                <a:spcPts val="0"/>
              </a:spcAft>
              <a:buClr>
                <a:srgbClr val="434343"/>
              </a:buClr>
              <a:buSzPts val="900"/>
              <a:buFont typeface="Roboto Condensed Light"/>
              <a:buNone/>
              <a:defRPr sz="900" b="0" i="0" u="none" strike="noStrike" cap="none">
                <a:solidFill>
                  <a:srgbClr val="434343"/>
                </a:solidFill>
                <a:latin typeface="Roboto Condensed Light"/>
                <a:ea typeface="Roboto Condensed Light"/>
                <a:cs typeface="Roboto Condensed Light"/>
                <a:sym typeface="Roboto Condensed Light"/>
              </a:defRPr>
            </a:lvl2pPr>
            <a:lvl3pPr marL="1371600" marR="0" lvl="2" indent="-304800" algn="r" rtl="0">
              <a:lnSpc>
                <a:spcPct val="100000"/>
              </a:lnSpc>
              <a:spcBef>
                <a:spcPts val="0"/>
              </a:spcBef>
              <a:spcAft>
                <a:spcPts val="0"/>
              </a:spcAft>
              <a:buClr>
                <a:srgbClr val="434343"/>
              </a:buClr>
              <a:buSzPts val="900"/>
              <a:buFont typeface="Roboto Condensed Light"/>
              <a:buNone/>
              <a:defRPr sz="900" b="0" i="0" u="none" strike="noStrike" cap="none">
                <a:solidFill>
                  <a:srgbClr val="434343"/>
                </a:solidFill>
                <a:latin typeface="Roboto Condensed Light"/>
                <a:ea typeface="Roboto Condensed Light"/>
                <a:cs typeface="Roboto Condensed Light"/>
                <a:sym typeface="Roboto Condensed Light"/>
              </a:defRPr>
            </a:lvl3pPr>
            <a:lvl4pPr marL="1828800" marR="0" lvl="3" indent="-304800" algn="r" rtl="0">
              <a:lnSpc>
                <a:spcPct val="100000"/>
              </a:lnSpc>
              <a:spcBef>
                <a:spcPts val="0"/>
              </a:spcBef>
              <a:spcAft>
                <a:spcPts val="0"/>
              </a:spcAft>
              <a:buClr>
                <a:srgbClr val="434343"/>
              </a:buClr>
              <a:buSzPts val="900"/>
              <a:buFont typeface="Roboto Condensed Light"/>
              <a:buNone/>
              <a:defRPr sz="900" b="0" i="0" u="none" strike="noStrike" cap="none">
                <a:solidFill>
                  <a:srgbClr val="434343"/>
                </a:solidFill>
                <a:latin typeface="Roboto Condensed Light"/>
                <a:ea typeface="Roboto Condensed Light"/>
                <a:cs typeface="Roboto Condensed Light"/>
                <a:sym typeface="Roboto Condensed Light"/>
              </a:defRPr>
            </a:lvl4pPr>
            <a:lvl5pPr marL="2286000" marR="0" lvl="4" indent="-304800" algn="r" rtl="0">
              <a:lnSpc>
                <a:spcPct val="100000"/>
              </a:lnSpc>
              <a:spcBef>
                <a:spcPts val="0"/>
              </a:spcBef>
              <a:spcAft>
                <a:spcPts val="0"/>
              </a:spcAft>
              <a:buClr>
                <a:srgbClr val="434343"/>
              </a:buClr>
              <a:buSzPts val="900"/>
              <a:buFont typeface="Roboto Condensed Light"/>
              <a:buNone/>
              <a:defRPr sz="900" b="0" i="0" u="none" strike="noStrike" cap="none">
                <a:solidFill>
                  <a:srgbClr val="434343"/>
                </a:solidFill>
                <a:latin typeface="Roboto Condensed Light"/>
                <a:ea typeface="Roboto Condensed Light"/>
                <a:cs typeface="Roboto Condensed Light"/>
                <a:sym typeface="Roboto Condensed Light"/>
              </a:defRPr>
            </a:lvl5pPr>
            <a:lvl6pPr marL="2743200" marR="0" lvl="5" indent="-304800" algn="r" rtl="0">
              <a:lnSpc>
                <a:spcPct val="100000"/>
              </a:lnSpc>
              <a:spcBef>
                <a:spcPts val="0"/>
              </a:spcBef>
              <a:spcAft>
                <a:spcPts val="0"/>
              </a:spcAft>
              <a:buClr>
                <a:srgbClr val="434343"/>
              </a:buClr>
              <a:buSzPts val="900"/>
              <a:buFont typeface="Roboto Condensed Light"/>
              <a:buNone/>
              <a:defRPr sz="900" b="0" i="0" u="none" strike="noStrike" cap="none">
                <a:solidFill>
                  <a:srgbClr val="434343"/>
                </a:solidFill>
                <a:latin typeface="Roboto Condensed Light"/>
                <a:ea typeface="Roboto Condensed Light"/>
                <a:cs typeface="Roboto Condensed Light"/>
                <a:sym typeface="Roboto Condensed Light"/>
              </a:defRPr>
            </a:lvl6pPr>
            <a:lvl7pPr marL="3200400" marR="0" lvl="6" indent="-304800" algn="r" rtl="0">
              <a:lnSpc>
                <a:spcPct val="100000"/>
              </a:lnSpc>
              <a:spcBef>
                <a:spcPts val="0"/>
              </a:spcBef>
              <a:spcAft>
                <a:spcPts val="0"/>
              </a:spcAft>
              <a:buClr>
                <a:srgbClr val="434343"/>
              </a:buClr>
              <a:buSzPts val="900"/>
              <a:buFont typeface="Roboto Condensed Light"/>
              <a:buNone/>
              <a:defRPr sz="900" b="0" i="0" u="none" strike="noStrike" cap="none">
                <a:solidFill>
                  <a:srgbClr val="434343"/>
                </a:solidFill>
                <a:latin typeface="Roboto Condensed Light"/>
                <a:ea typeface="Roboto Condensed Light"/>
                <a:cs typeface="Roboto Condensed Light"/>
                <a:sym typeface="Roboto Condensed Light"/>
              </a:defRPr>
            </a:lvl7pPr>
            <a:lvl8pPr marL="3657600" marR="0" lvl="7" indent="-304800" algn="r" rtl="0">
              <a:lnSpc>
                <a:spcPct val="100000"/>
              </a:lnSpc>
              <a:spcBef>
                <a:spcPts val="0"/>
              </a:spcBef>
              <a:spcAft>
                <a:spcPts val="0"/>
              </a:spcAft>
              <a:buClr>
                <a:srgbClr val="434343"/>
              </a:buClr>
              <a:buSzPts val="900"/>
              <a:buFont typeface="Roboto Condensed Light"/>
              <a:buNone/>
              <a:defRPr sz="900" b="0" i="0" u="none" strike="noStrike" cap="none">
                <a:solidFill>
                  <a:srgbClr val="434343"/>
                </a:solidFill>
                <a:latin typeface="Roboto Condensed Light"/>
                <a:ea typeface="Roboto Condensed Light"/>
                <a:cs typeface="Roboto Condensed Light"/>
                <a:sym typeface="Roboto Condensed Light"/>
              </a:defRPr>
            </a:lvl8pPr>
            <a:lvl9pPr marL="4114800" marR="0" lvl="8" indent="-304800" algn="r" rtl="0">
              <a:lnSpc>
                <a:spcPct val="100000"/>
              </a:lnSpc>
              <a:spcBef>
                <a:spcPts val="0"/>
              </a:spcBef>
              <a:spcAft>
                <a:spcPts val="0"/>
              </a:spcAft>
              <a:buClr>
                <a:srgbClr val="434343"/>
              </a:buClr>
              <a:buSzPts val="900"/>
              <a:buFont typeface="Roboto Condensed Light"/>
              <a:buNone/>
              <a:defRPr sz="900" b="0" i="0" u="none" strike="noStrike" cap="none">
                <a:solidFill>
                  <a:srgbClr val="434343"/>
                </a:solidFill>
                <a:latin typeface="Roboto Condensed Light"/>
                <a:ea typeface="Roboto Condensed Light"/>
                <a:cs typeface="Roboto Condensed Light"/>
                <a:sym typeface="Roboto Condensed Light"/>
              </a:defRPr>
            </a:lvl9pPr>
          </a:lstStyle>
          <a:p>
            <a:pPr lvl="0"/>
            <a:r>
              <a:rPr lang="vi-VN" sz="1600" b="1" dirty="0">
                <a:latin typeface="+mj-lt"/>
              </a:rPr>
              <a:t>Giới thiệu về bảo mật SSL/TLS</a:t>
            </a:r>
            <a:endParaRPr lang="en-US" sz="1600" b="1" dirty="0">
              <a:latin typeface="+mj-lt"/>
            </a:endParaRPr>
          </a:p>
        </p:txBody>
      </p:sp>
      <p:sp>
        <p:nvSpPr>
          <p:cNvPr id="26" name="Google Shape;168;p35">
            <a:extLst>
              <a:ext uri="{FF2B5EF4-FFF2-40B4-BE49-F238E27FC236}">
                <a16:creationId xmlns:a16="http://schemas.microsoft.com/office/drawing/2014/main" id="{B19AC986-92FC-AB52-7ADD-B6BC7BA12819}"/>
              </a:ext>
            </a:extLst>
          </p:cNvPr>
          <p:cNvSpPr txBox="1">
            <a:spLocks/>
          </p:cNvSpPr>
          <p:nvPr/>
        </p:nvSpPr>
        <p:spPr>
          <a:xfrm>
            <a:off x="6434996" y="3975291"/>
            <a:ext cx="2651846" cy="52700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r" rtl="0">
              <a:lnSpc>
                <a:spcPct val="100000"/>
              </a:lnSpc>
              <a:spcBef>
                <a:spcPts val="0"/>
              </a:spcBef>
              <a:spcAft>
                <a:spcPts val="0"/>
              </a:spcAft>
              <a:buClr>
                <a:srgbClr val="434343"/>
              </a:buClr>
              <a:buSzPts val="900"/>
              <a:buFont typeface="Roboto Condensed Light"/>
              <a:buNone/>
              <a:defRPr sz="1200" b="0" i="0" u="none" strike="noStrike" cap="none">
                <a:solidFill>
                  <a:srgbClr val="434343"/>
                </a:solidFill>
                <a:latin typeface="Roboto Condensed Light"/>
                <a:ea typeface="Roboto Condensed Light"/>
                <a:cs typeface="Roboto Condensed Light"/>
                <a:sym typeface="Roboto Condensed Light"/>
              </a:defRPr>
            </a:lvl1pPr>
            <a:lvl2pPr marL="914400" marR="0" lvl="1" indent="-304800" algn="r" rtl="0">
              <a:lnSpc>
                <a:spcPct val="100000"/>
              </a:lnSpc>
              <a:spcBef>
                <a:spcPts val="0"/>
              </a:spcBef>
              <a:spcAft>
                <a:spcPts val="0"/>
              </a:spcAft>
              <a:buClr>
                <a:srgbClr val="434343"/>
              </a:buClr>
              <a:buSzPts val="900"/>
              <a:buFont typeface="Roboto Condensed Light"/>
              <a:buNone/>
              <a:defRPr sz="900" b="0" i="0" u="none" strike="noStrike" cap="none">
                <a:solidFill>
                  <a:srgbClr val="434343"/>
                </a:solidFill>
                <a:latin typeface="Roboto Condensed Light"/>
                <a:ea typeface="Roboto Condensed Light"/>
                <a:cs typeface="Roboto Condensed Light"/>
                <a:sym typeface="Roboto Condensed Light"/>
              </a:defRPr>
            </a:lvl2pPr>
            <a:lvl3pPr marL="1371600" marR="0" lvl="2" indent="-304800" algn="r" rtl="0">
              <a:lnSpc>
                <a:spcPct val="100000"/>
              </a:lnSpc>
              <a:spcBef>
                <a:spcPts val="0"/>
              </a:spcBef>
              <a:spcAft>
                <a:spcPts val="0"/>
              </a:spcAft>
              <a:buClr>
                <a:srgbClr val="434343"/>
              </a:buClr>
              <a:buSzPts val="900"/>
              <a:buFont typeface="Roboto Condensed Light"/>
              <a:buNone/>
              <a:defRPr sz="900" b="0" i="0" u="none" strike="noStrike" cap="none">
                <a:solidFill>
                  <a:srgbClr val="434343"/>
                </a:solidFill>
                <a:latin typeface="Roboto Condensed Light"/>
                <a:ea typeface="Roboto Condensed Light"/>
                <a:cs typeface="Roboto Condensed Light"/>
                <a:sym typeface="Roboto Condensed Light"/>
              </a:defRPr>
            </a:lvl3pPr>
            <a:lvl4pPr marL="1828800" marR="0" lvl="3" indent="-304800" algn="r" rtl="0">
              <a:lnSpc>
                <a:spcPct val="100000"/>
              </a:lnSpc>
              <a:spcBef>
                <a:spcPts val="0"/>
              </a:spcBef>
              <a:spcAft>
                <a:spcPts val="0"/>
              </a:spcAft>
              <a:buClr>
                <a:srgbClr val="434343"/>
              </a:buClr>
              <a:buSzPts val="900"/>
              <a:buFont typeface="Roboto Condensed Light"/>
              <a:buNone/>
              <a:defRPr sz="900" b="0" i="0" u="none" strike="noStrike" cap="none">
                <a:solidFill>
                  <a:srgbClr val="434343"/>
                </a:solidFill>
                <a:latin typeface="Roboto Condensed Light"/>
                <a:ea typeface="Roboto Condensed Light"/>
                <a:cs typeface="Roboto Condensed Light"/>
                <a:sym typeface="Roboto Condensed Light"/>
              </a:defRPr>
            </a:lvl4pPr>
            <a:lvl5pPr marL="2286000" marR="0" lvl="4" indent="-304800" algn="r" rtl="0">
              <a:lnSpc>
                <a:spcPct val="100000"/>
              </a:lnSpc>
              <a:spcBef>
                <a:spcPts val="0"/>
              </a:spcBef>
              <a:spcAft>
                <a:spcPts val="0"/>
              </a:spcAft>
              <a:buClr>
                <a:srgbClr val="434343"/>
              </a:buClr>
              <a:buSzPts val="900"/>
              <a:buFont typeface="Roboto Condensed Light"/>
              <a:buNone/>
              <a:defRPr sz="900" b="0" i="0" u="none" strike="noStrike" cap="none">
                <a:solidFill>
                  <a:srgbClr val="434343"/>
                </a:solidFill>
                <a:latin typeface="Roboto Condensed Light"/>
                <a:ea typeface="Roboto Condensed Light"/>
                <a:cs typeface="Roboto Condensed Light"/>
                <a:sym typeface="Roboto Condensed Light"/>
              </a:defRPr>
            </a:lvl5pPr>
            <a:lvl6pPr marL="2743200" marR="0" lvl="5" indent="-304800" algn="r" rtl="0">
              <a:lnSpc>
                <a:spcPct val="100000"/>
              </a:lnSpc>
              <a:spcBef>
                <a:spcPts val="0"/>
              </a:spcBef>
              <a:spcAft>
                <a:spcPts val="0"/>
              </a:spcAft>
              <a:buClr>
                <a:srgbClr val="434343"/>
              </a:buClr>
              <a:buSzPts val="900"/>
              <a:buFont typeface="Roboto Condensed Light"/>
              <a:buNone/>
              <a:defRPr sz="900" b="0" i="0" u="none" strike="noStrike" cap="none">
                <a:solidFill>
                  <a:srgbClr val="434343"/>
                </a:solidFill>
                <a:latin typeface="Roboto Condensed Light"/>
                <a:ea typeface="Roboto Condensed Light"/>
                <a:cs typeface="Roboto Condensed Light"/>
                <a:sym typeface="Roboto Condensed Light"/>
              </a:defRPr>
            </a:lvl6pPr>
            <a:lvl7pPr marL="3200400" marR="0" lvl="6" indent="-304800" algn="r" rtl="0">
              <a:lnSpc>
                <a:spcPct val="100000"/>
              </a:lnSpc>
              <a:spcBef>
                <a:spcPts val="0"/>
              </a:spcBef>
              <a:spcAft>
                <a:spcPts val="0"/>
              </a:spcAft>
              <a:buClr>
                <a:srgbClr val="434343"/>
              </a:buClr>
              <a:buSzPts val="900"/>
              <a:buFont typeface="Roboto Condensed Light"/>
              <a:buNone/>
              <a:defRPr sz="900" b="0" i="0" u="none" strike="noStrike" cap="none">
                <a:solidFill>
                  <a:srgbClr val="434343"/>
                </a:solidFill>
                <a:latin typeface="Roboto Condensed Light"/>
                <a:ea typeface="Roboto Condensed Light"/>
                <a:cs typeface="Roboto Condensed Light"/>
                <a:sym typeface="Roboto Condensed Light"/>
              </a:defRPr>
            </a:lvl7pPr>
            <a:lvl8pPr marL="3657600" marR="0" lvl="7" indent="-304800" algn="r" rtl="0">
              <a:lnSpc>
                <a:spcPct val="100000"/>
              </a:lnSpc>
              <a:spcBef>
                <a:spcPts val="0"/>
              </a:spcBef>
              <a:spcAft>
                <a:spcPts val="0"/>
              </a:spcAft>
              <a:buClr>
                <a:srgbClr val="434343"/>
              </a:buClr>
              <a:buSzPts val="900"/>
              <a:buFont typeface="Roboto Condensed Light"/>
              <a:buNone/>
              <a:defRPr sz="900" b="0" i="0" u="none" strike="noStrike" cap="none">
                <a:solidFill>
                  <a:srgbClr val="434343"/>
                </a:solidFill>
                <a:latin typeface="Roboto Condensed Light"/>
                <a:ea typeface="Roboto Condensed Light"/>
                <a:cs typeface="Roboto Condensed Light"/>
                <a:sym typeface="Roboto Condensed Light"/>
              </a:defRPr>
            </a:lvl8pPr>
            <a:lvl9pPr marL="4114800" marR="0" lvl="8" indent="-304800" algn="r" rtl="0">
              <a:lnSpc>
                <a:spcPct val="100000"/>
              </a:lnSpc>
              <a:spcBef>
                <a:spcPts val="0"/>
              </a:spcBef>
              <a:spcAft>
                <a:spcPts val="0"/>
              </a:spcAft>
              <a:buClr>
                <a:srgbClr val="434343"/>
              </a:buClr>
              <a:buSzPts val="900"/>
              <a:buFont typeface="Roboto Condensed Light"/>
              <a:buNone/>
              <a:defRPr sz="900" b="0" i="0" u="none" strike="noStrike" cap="none">
                <a:solidFill>
                  <a:srgbClr val="434343"/>
                </a:solidFill>
                <a:latin typeface="Roboto Condensed Light"/>
                <a:ea typeface="Roboto Condensed Light"/>
                <a:cs typeface="Roboto Condensed Light"/>
                <a:sym typeface="Roboto Condensed Light"/>
              </a:defRPr>
            </a:lvl9pPr>
          </a:lstStyle>
          <a:p>
            <a:pPr algn="l"/>
            <a:r>
              <a:rPr lang="vi-VN" sz="1600" b="1" dirty="0">
                <a:latin typeface="+mj-lt"/>
              </a:rPr>
              <a:t>Giới thiệu hệ thống</a:t>
            </a:r>
            <a:endParaRPr lang="en-US" sz="1600" b="1" dirty="0">
              <a:latin typeface="+mj-lt"/>
            </a:endParaRPr>
          </a:p>
        </p:txBody>
      </p:sp>
      <p:sp>
        <p:nvSpPr>
          <p:cNvPr id="27" name="Google Shape;169;p35">
            <a:hlinkClick r:id="rId3" action="ppaction://hlinksldjump"/>
            <a:extLst>
              <a:ext uri="{FF2B5EF4-FFF2-40B4-BE49-F238E27FC236}">
                <a16:creationId xmlns:a16="http://schemas.microsoft.com/office/drawing/2014/main" id="{A8DF1FC8-6098-FD63-2716-EE02CDEA4B33}"/>
              </a:ext>
            </a:extLst>
          </p:cNvPr>
          <p:cNvSpPr txBox="1">
            <a:spLocks/>
          </p:cNvSpPr>
          <p:nvPr/>
        </p:nvSpPr>
        <p:spPr>
          <a:xfrm>
            <a:off x="3659902" y="1495992"/>
            <a:ext cx="1107600" cy="5778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vi-VN" sz="4000" b="1" dirty="0">
                <a:latin typeface="+mj-lt"/>
              </a:rPr>
              <a:t>2</a:t>
            </a:r>
            <a:endParaRPr lang="en" sz="4000" b="1" dirty="0">
              <a:latin typeface="+mj-lt"/>
            </a:endParaRPr>
          </a:p>
        </p:txBody>
      </p:sp>
      <p:sp>
        <p:nvSpPr>
          <p:cNvPr id="28" name="Oval 27">
            <a:extLst>
              <a:ext uri="{FF2B5EF4-FFF2-40B4-BE49-F238E27FC236}">
                <a16:creationId xmlns:a16="http://schemas.microsoft.com/office/drawing/2014/main" id="{1E7E7E0B-2C19-A6A2-F2F7-2654541CAFE2}"/>
              </a:ext>
            </a:extLst>
          </p:cNvPr>
          <p:cNvSpPr/>
          <p:nvPr/>
        </p:nvSpPr>
        <p:spPr>
          <a:xfrm>
            <a:off x="8040701" y="4673890"/>
            <a:ext cx="982951" cy="45902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Slide Number Placeholder 3">
            <a:extLst>
              <a:ext uri="{FF2B5EF4-FFF2-40B4-BE49-F238E27FC236}">
                <a16:creationId xmlns:a16="http://schemas.microsoft.com/office/drawing/2014/main" id="{699AEC9E-8E23-9A74-79F3-CF76A5440887}"/>
              </a:ext>
            </a:extLst>
          </p:cNvPr>
          <p:cNvSpPr txBox="1">
            <a:spLocks/>
          </p:cNvSpPr>
          <p:nvPr/>
        </p:nvSpPr>
        <p:spPr>
          <a:xfrm>
            <a:off x="8076082" y="4684471"/>
            <a:ext cx="1052052" cy="50165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vi-VN" sz="1800" b="1" dirty="0">
                <a:latin typeface="Times New Roman" panose="02020603050405020304" pitchFamily="18" charset="0"/>
                <a:cs typeface="Times New Roman" panose="02020603050405020304" pitchFamily="18" charset="0"/>
              </a:rPr>
              <a:t>Page </a:t>
            </a:r>
            <a:fld id="{2056E236-50D7-4963-88A9-107A4C67BF7F}" type="slidenum">
              <a:rPr lang="en-US" sz="1800" b="1" smtClean="0">
                <a:latin typeface="Times New Roman" panose="02020603050405020304" pitchFamily="18" charset="0"/>
                <a:cs typeface="Times New Roman" panose="02020603050405020304" pitchFamily="18" charset="0"/>
              </a:rPr>
              <a:pPr/>
              <a:t>5</a:t>
            </a:fld>
            <a:endParaRPr lang="en-US" sz="18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76347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184"/>
                                        </p:tgtEl>
                                        <p:attrNameLst>
                                          <p:attrName>style.visibility</p:attrName>
                                        </p:attrNameLst>
                                      </p:cBhvr>
                                      <p:to>
                                        <p:strVal val="visible"/>
                                      </p:to>
                                    </p:set>
                                    <p:anim calcmode="lin" valueType="num">
                                      <p:cBhvr additive="base">
                                        <p:cTn id="7" dur="1000"/>
                                        <p:tgtEl>
                                          <p:spTgt spid="184"/>
                                        </p:tgtEl>
                                        <p:attrNameLst>
                                          <p:attrName>ppt_y</p:attrName>
                                        </p:attrNameLst>
                                      </p:cBhvr>
                                      <p:tavLst>
                                        <p:tav tm="0">
                                          <p:val>
                                            <p:strVal val="#ppt_y-1"/>
                                          </p:val>
                                        </p:tav>
                                        <p:tav tm="100000">
                                          <p:val>
                                            <p:strVal val="#ppt_y"/>
                                          </p:val>
                                        </p:tav>
                                      </p:tavLst>
                                    </p:anim>
                                  </p:childTnLst>
                                </p:cTn>
                              </p:par>
                              <p:par>
                                <p:cTn id="8" presetID="2" presetClass="entr" presetSubtype="4" fill="hold" nodeType="withEffect">
                                  <p:stCondLst>
                                    <p:cond delay="0"/>
                                  </p:stCondLst>
                                  <p:childTnLst>
                                    <p:set>
                                      <p:cBhvr>
                                        <p:cTn id="9" dur="1" fill="hold">
                                          <p:stCondLst>
                                            <p:cond delay="0"/>
                                          </p:stCondLst>
                                        </p:cTn>
                                        <p:tgtEl>
                                          <p:spTgt spid="185"/>
                                        </p:tgtEl>
                                        <p:attrNameLst>
                                          <p:attrName>style.visibility</p:attrName>
                                        </p:attrNameLst>
                                      </p:cBhvr>
                                      <p:to>
                                        <p:strVal val="visible"/>
                                      </p:to>
                                    </p:set>
                                    <p:anim calcmode="lin" valueType="num">
                                      <p:cBhvr additive="base">
                                        <p:cTn id="10" dur="1000"/>
                                        <p:tgtEl>
                                          <p:spTgt spid="185"/>
                                        </p:tgtEl>
                                        <p:attrNameLst>
                                          <p:attrName>ppt_y</p:attrName>
                                        </p:attrNameLst>
                                      </p:cBhvr>
                                      <p:tavLst>
                                        <p:tav tm="0">
                                          <p:val>
                                            <p:strVal val="#ppt_y+1"/>
                                          </p:val>
                                        </p:tav>
                                        <p:tav tm="100000">
                                          <p:val>
                                            <p:strVal val="#ppt_y"/>
                                          </p:val>
                                        </p:tav>
                                      </p:tavLst>
                                    </p:anim>
                                  </p:childTnLst>
                                </p:cTn>
                              </p:par>
                            </p:childTnLst>
                          </p:cTn>
                        </p:par>
                        <p:par>
                          <p:cTn id="11" fill="hold">
                            <p:stCondLst>
                              <p:cond delay="1000"/>
                            </p:stCondLst>
                            <p:childTnLst>
                              <p:par>
                                <p:cTn id="12" presetID="10" presetClass="entr" presetSubtype="0" fill="hold" nodeType="afterEffect">
                                  <p:stCondLst>
                                    <p:cond delay="0"/>
                                  </p:stCondLst>
                                  <p:childTnLst>
                                    <p:set>
                                      <p:cBhvr>
                                        <p:cTn id="13" dur="1" fill="hold">
                                          <p:stCondLst>
                                            <p:cond delay="0"/>
                                          </p:stCondLst>
                                        </p:cTn>
                                        <p:tgtEl>
                                          <p:spTgt spid="166"/>
                                        </p:tgtEl>
                                        <p:attrNameLst>
                                          <p:attrName>style.visibility</p:attrName>
                                        </p:attrNameLst>
                                      </p:cBhvr>
                                      <p:to>
                                        <p:strVal val="visible"/>
                                      </p:to>
                                    </p:set>
                                    <p:animEffect transition="in" filter="fade">
                                      <p:cBhvr>
                                        <p:cTn id="14" dur="1000"/>
                                        <p:tgtEl>
                                          <p:spTgt spid="166"/>
                                        </p:tgtEl>
                                      </p:cBhvr>
                                    </p:animEffect>
                                  </p:childTnLst>
                                </p:cTn>
                              </p:par>
                              <p:par>
                                <p:cTn id="15" presetID="10" presetClass="entr" presetSubtype="0" fill="hold" nodeType="withEffect">
                                  <p:stCondLst>
                                    <p:cond delay="0"/>
                                  </p:stCondLst>
                                  <p:childTnLst>
                                    <p:set>
                                      <p:cBhvr>
                                        <p:cTn id="16" dur="1" fill="hold">
                                          <p:stCondLst>
                                            <p:cond delay="0"/>
                                          </p:stCondLst>
                                        </p:cTn>
                                        <p:tgtEl>
                                          <p:spTgt spid="169"/>
                                        </p:tgtEl>
                                        <p:attrNameLst>
                                          <p:attrName>style.visibility</p:attrName>
                                        </p:attrNameLst>
                                      </p:cBhvr>
                                      <p:to>
                                        <p:strVal val="visible"/>
                                      </p:to>
                                    </p:set>
                                    <p:animEffect transition="in" filter="fade">
                                      <p:cBhvr>
                                        <p:cTn id="17" dur="1000"/>
                                        <p:tgtEl>
                                          <p:spTgt spid="169"/>
                                        </p:tgtEl>
                                      </p:cBhvr>
                                    </p:animEffect>
                                  </p:childTnLst>
                                </p:cTn>
                              </p:par>
                              <p:par>
                                <p:cTn id="18" presetID="10" presetClass="entr" presetSubtype="0" fill="hold" nodeType="withEffect">
                                  <p:stCondLst>
                                    <p:cond delay="0"/>
                                  </p:stCondLst>
                                  <p:childTnLst>
                                    <p:set>
                                      <p:cBhvr>
                                        <p:cTn id="19" dur="1" fill="hold">
                                          <p:stCondLst>
                                            <p:cond delay="0"/>
                                          </p:stCondLst>
                                        </p:cTn>
                                        <p:tgtEl>
                                          <p:spTgt spid="170"/>
                                        </p:tgtEl>
                                        <p:attrNameLst>
                                          <p:attrName>style.visibility</p:attrName>
                                        </p:attrNameLst>
                                      </p:cBhvr>
                                      <p:to>
                                        <p:strVal val="visible"/>
                                      </p:to>
                                    </p:set>
                                    <p:animEffect transition="in" filter="fade">
                                      <p:cBhvr>
                                        <p:cTn id="20" dur="1000"/>
                                        <p:tgtEl>
                                          <p:spTgt spid="170"/>
                                        </p:tgtEl>
                                      </p:cBhvr>
                                    </p:animEffect>
                                  </p:childTnLst>
                                </p:cTn>
                              </p:par>
                              <p:par>
                                <p:cTn id="21" presetID="10" presetClass="entr" presetSubtype="0" fill="hold" nodeType="withEffect">
                                  <p:stCondLst>
                                    <p:cond delay="0"/>
                                  </p:stCondLst>
                                  <p:childTnLst>
                                    <p:set>
                                      <p:cBhvr>
                                        <p:cTn id="22" dur="1" fill="hold">
                                          <p:stCondLst>
                                            <p:cond delay="0"/>
                                          </p:stCondLst>
                                        </p:cTn>
                                        <p:tgtEl>
                                          <p:spTgt spid="171"/>
                                        </p:tgtEl>
                                        <p:attrNameLst>
                                          <p:attrName>style.visibility</p:attrName>
                                        </p:attrNameLst>
                                      </p:cBhvr>
                                      <p:to>
                                        <p:strVal val="visible"/>
                                      </p:to>
                                    </p:set>
                                    <p:animEffect transition="in" filter="fade">
                                      <p:cBhvr>
                                        <p:cTn id="23" dur="1000"/>
                                        <p:tgtEl>
                                          <p:spTgt spid="171"/>
                                        </p:tgtEl>
                                      </p:cBhvr>
                                    </p:animEffect>
                                  </p:childTnLst>
                                </p:cTn>
                              </p:par>
                              <p:par>
                                <p:cTn id="24" presetID="10" presetClass="entr" presetSubtype="0" fill="hold" nodeType="withEffect">
                                  <p:stCondLst>
                                    <p:cond delay="0"/>
                                  </p:stCondLst>
                                  <p:childTnLst>
                                    <p:set>
                                      <p:cBhvr>
                                        <p:cTn id="25" dur="1" fill="hold">
                                          <p:stCondLst>
                                            <p:cond delay="0"/>
                                          </p:stCondLst>
                                        </p:cTn>
                                        <p:tgtEl>
                                          <p:spTgt spid="172"/>
                                        </p:tgtEl>
                                        <p:attrNameLst>
                                          <p:attrName>style.visibility</p:attrName>
                                        </p:attrNameLst>
                                      </p:cBhvr>
                                      <p:to>
                                        <p:strVal val="visible"/>
                                      </p:to>
                                    </p:set>
                                    <p:animEffect transition="in" filter="fade">
                                      <p:cBhvr>
                                        <p:cTn id="26" dur="1000"/>
                                        <p:tgtEl>
                                          <p:spTgt spid="172"/>
                                        </p:tgtEl>
                                      </p:cBhvr>
                                    </p:animEffect>
                                  </p:childTnLst>
                                </p:cTn>
                              </p:par>
                              <p:par>
                                <p:cTn id="27" presetID="10" presetClass="entr" presetSubtype="0" fill="hold" nodeType="with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fade">
                                      <p:cBhvr>
                                        <p:cTn id="29" dur="1000"/>
                                        <p:tgtEl>
                                          <p:spTgt spid="20"/>
                                        </p:tgtEl>
                                      </p:cBhvr>
                                    </p:animEffect>
                                  </p:childTnLst>
                                </p:cTn>
                              </p:par>
                            </p:childTnLst>
                          </p:cTn>
                        </p:par>
                        <p:par>
                          <p:cTn id="30" fill="hold">
                            <p:stCondLst>
                              <p:cond delay="2000"/>
                            </p:stCondLst>
                            <p:childTnLst>
                              <p:par>
                                <p:cTn id="31" presetID="10" presetClass="entr" presetSubtype="0" fill="hold" nodeType="afterEffect">
                                  <p:stCondLst>
                                    <p:cond delay="0"/>
                                  </p:stCondLst>
                                  <p:childTnLst>
                                    <p:set>
                                      <p:cBhvr>
                                        <p:cTn id="32" dur="1" fill="hold">
                                          <p:stCondLst>
                                            <p:cond delay="0"/>
                                          </p:stCondLst>
                                        </p:cTn>
                                        <p:tgtEl>
                                          <p:spTgt spid="24"/>
                                        </p:tgtEl>
                                        <p:attrNameLst>
                                          <p:attrName>style.visibility</p:attrName>
                                        </p:attrNameLst>
                                      </p:cBhvr>
                                      <p:to>
                                        <p:strVal val="visible"/>
                                      </p:to>
                                    </p:set>
                                    <p:animEffect transition="in" filter="fade">
                                      <p:cBhvr>
                                        <p:cTn id="33" dur="1000"/>
                                        <p:tgtEl>
                                          <p:spTgt spid="24"/>
                                        </p:tgtEl>
                                      </p:cBhvr>
                                    </p:animEffect>
                                  </p:childTnLst>
                                </p:cTn>
                              </p:par>
                              <p:par>
                                <p:cTn id="34" presetID="10" presetClass="entr" presetSubtype="0" fill="hold" nodeType="withEffect">
                                  <p:stCondLst>
                                    <p:cond delay="0"/>
                                  </p:stCondLst>
                                  <p:childTnLst>
                                    <p:set>
                                      <p:cBhvr>
                                        <p:cTn id="35" dur="1" fill="hold">
                                          <p:stCondLst>
                                            <p:cond delay="0"/>
                                          </p:stCondLst>
                                        </p:cTn>
                                        <p:tgtEl>
                                          <p:spTgt spid="27"/>
                                        </p:tgtEl>
                                        <p:attrNameLst>
                                          <p:attrName>style.visibility</p:attrName>
                                        </p:attrNameLst>
                                      </p:cBhvr>
                                      <p:to>
                                        <p:strVal val="visible"/>
                                      </p:to>
                                    </p:set>
                                    <p:animEffect transition="in" filter="fade">
                                      <p:cBhvr>
                                        <p:cTn id="36" dur="10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192;p36">
            <a:extLst>
              <a:ext uri="{FF2B5EF4-FFF2-40B4-BE49-F238E27FC236}">
                <a16:creationId xmlns:a16="http://schemas.microsoft.com/office/drawing/2014/main" id="{CAC8EA04-1D95-B3DA-C16D-0F6E716D0842}"/>
              </a:ext>
            </a:extLst>
          </p:cNvPr>
          <p:cNvSpPr txBox="1">
            <a:spLocks/>
          </p:cNvSpPr>
          <p:nvPr/>
        </p:nvSpPr>
        <p:spPr>
          <a:xfrm flipH="1">
            <a:off x="29842" y="-103062"/>
            <a:ext cx="1747037" cy="995894"/>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lvl="1"/>
            <a:r>
              <a:rPr lang="vi-VN" sz="7200" b="1" dirty="0">
                <a:latin typeface="Exo 2" panose="020B0604020202020204" charset="0"/>
              </a:rPr>
              <a:t>2.1.</a:t>
            </a:r>
            <a:r>
              <a:rPr lang="vi-VN" sz="8000" b="1" dirty="0">
                <a:latin typeface="Exo 2" panose="020B0604020202020204" charset="0"/>
              </a:rPr>
              <a:t> </a:t>
            </a:r>
            <a:endParaRPr lang="en" sz="3200" b="1" dirty="0">
              <a:latin typeface="Exo 2" panose="020B0604020202020204" charset="0"/>
            </a:endParaRPr>
          </a:p>
        </p:txBody>
      </p:sp>
      <p:sp>
        <p:nvSpPr>
          <p:cNvPr id="10" name="Google Shape;190;p36">
            <a:hlinkClick r:id="rId3" action="ppaction://hlinksldjump"/>
            <a:extLst>
              <a:ext uri="{FF2B5EF4-FFF2-40B4-BE49-F238E27FC236}">
                <a16:creationId xmlns:a16="http://schemas.microsoft.com/office/drawing/2014/main" id="{E4FEA184-94E2-4DEA-9B48-4F979B1F7AC4}"/>
              </a:ext>
            </a:extLst>
          </p:cNvPr>
          <p:cNvSpPr/>
          <p:nvPr/>
        </p:nvSpPr>
        <p:spPr>
          <a:xfrm>
            <a:off x="8403552" y="119764"/>
            <a:ext cx="620100" cy="617400"/>
          </a:xfrm>
          <a:prstGeom prst="snip2DiagRect">
            <a:avLst>
              <a:gd name="adj1" fmla="val 0"/>
              <a:gd name="adj2" fmla="val 16667"/>
            </a:avLst>
          </a:prstGeom>
          <a:solidFill>
            <a:schemeClr val="accent1"/>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TextBox 16">
            <a:extLst>
              <a:ext uri="{FF2B5EF4-FFF2-40B4-BE49-F238E27FC236}">
                <a16:creationId xmlns:a16="http://schemas.microsoft.com/office/drawing/2014/main" id="{B385A09E-D847-E8AF-7264-728E7A923579}"/>
              </a:ext>
            </a:extLst>
          </p:cNvPr>
          <p:cNvSpPr txBox="1"/>
          <p:nvPr/>
        </p:nvSpPr>
        <p:spPr>
          <a:xfrm>
            <a:off x="1513490" y="-56648"/>
            <a:ext cx="6455203" cy="1015663"/>
          </a:xfrm>
          <a:prstGeom prst="rect">
            <a:avLst/>
          </a:prstGeom>
          <a:noFill/>
        </p:spPr>
        <p:txBody>
          <a:bodyPr wrap="square" rtlCol="0">
            <a:spAutoFit/>
          </a:bodyPr>
          <a:lstStyle/>
          <a:p>
            <a:pPr algn="ctr"/>
            <a:r>
              <a:rPr lang="vi-VN" sz="3000" b="1" dirty="0">
                <a:latin typeface="Exo 2" panose="020B0604020202020204" charset="0"/>
              </a:rPr>
              <a:t>Giới thiệu Raspberry Pi và các phần cứng khác</a:t>
            </a:r>
            <a:r>
              <a:rPr lang="en-US" sz="3000" b="1" dirty="0">
                <a:latin typeface="Exo 2" panose="020B0604020202020204" charset="0"/>
              </a:rPr>
              <a:t>(1)</a:t>
            </a:r>
          </a:p>
        </p:txBody>
      </p:sp>
      <p:sp>
        <p:nvSpPr>
          <p:cNvPr id="21" name="TextBox 20">
            <a:extLst>
              <a:ext uri="{FF2B5EF4-FFF2-40B4-BE49-F238E27FC236}">
                <a16:creationId xmlns:a16="http://schemas.microsoft.com/office/drawing/2014/main" id="{8B48BA8A-0EDE-F6C8-8F0A-4BE4E01D9A1D}"/>
              </a:ext>
            </a:extLst>
          </p:cNvPr>
          <p:cNvSpPr txBox="1"/>
          <p:nvPr/>
        </p:nvSpPr>
        <p:spPr>
          <a:xfrm>
            <a:off x="-421935" y="1005429"/>
            <a:ext cx="5909186" cy="400110"/>
          </a:xfrm>
          <a:prstGeom prst="rect">
            <a:avLst/>
          </a:prstGeom>
          <a:noFill/>
        </p:spPr>
        <p:txBody>
          <a:bodyPr wrap="square" rtlCol="0">
            <a:spAutoFit/>
          </a:bodyPr>
          <a:lstStyle/>
          <a:p>
            <a:pPr algn="ctr"/>
            <a:r>
              <a:rPr lang="vi-VN" sz="2000" b="1" dirty="0">
                <a:latin typeface="+mj-lt"/>
              </a:rPr>
              <a:t>Raspberry Pi 3 Model B+</a:t>
            </a:r>
            <a:endParaRPr lang="en-US" sz="2000" b="1" dirty="0">
              <a:latin typeface="+mj-lt"/>
            </a:endParaRPr>
          </a:p>
        </p:txBody>
      </p:sp>
      <p:sp>
        <p:nvSpPr>
          <p:cNvPr id="18" name="Oval 17">
            <a:extLst>
              <a:ext uri="{FF2B5EF4-FFF2-40B4-BE49-F238E27FC236}">
                <a16:creationId xmlns:a16="http://schemas.microsoft.com/office/drawing/2014/main" id="{BAA510F5-A6D6-1AE2-C021-EAF2EE6D30BB}"/>
              </a:ext>
            </a:extLst>
          </p:cNvPr>
          <p:cNvSpPr/>
          <p:nvPr/>
        </p:nvSpPr>
        <p:spPr>
          <a:xfrm>
            <a:off x="8040701" y="4673890"/>
            <a:ext cx="982951" cy="45902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Slide Number Placeholder 3">
            <a:extLst>
              <a:ext uri="{FF2B5EF4-FFF2-40B4-BE49-F238E27FC236}">
                <a16:creationId xmlns:a16="http://schemas.microsoft.com/office/drawing/2014/main" id="{42D887CB-9786-68A3-DB9A-295BDBCEFA4A}"/>
              </a:ext>
            </a:extLst>
          </p:cNvPr>
          <p:cNvSpPr txBox="1">
            <a:spLocks/>
          </p:cNvSpPr>
          <p:nvPr/>
        </p:nvSpPr>
        <p:spPr>
          <a:xfrm>
            <a:off x="8076082" y="4684471"/>
            <a:ext cx="1052052" cy="50165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vi-VN" sz="1800" b="1" dirty="0">
                <a:latin typeface="Times New Roman" panose="02020603050405020304" pitchFamily="18" charset="0"/>
                <a:cs typeface="Times New Roman" panose="02020603050405020304" pitchFamily="18" charset="0"/>
              </a:rPr>
              <a:t>Page </a:t>
            </a:r>
            <a:fld id="{2056E236-50D7-4963-88A9-107A4C67BF7F}" type="slidenum">
              <a:rPr lang="en-US" sz="1800" b="1" smtClean="0">
                <a:latin typeface="Times New Roman" panose="02020603050405020304" pitchFamily="18" charset="0"/>
                <a:cs typeface="Times New Roman" panose="02020603050405020304" pitchFamily="18" charset="0"/>
              </a:rPr>
              <a:pPr/>
              <a:t>6</a:t>
            </a:fld>
            <a:endParaRPr lang="en-US" sz="1800" b="1" dirty="0">
              <a:latin typeface="Times New Roman" panose="02020603050405020304" pitchFamily="18" charset="0"/>
              <a:cs typeface="Times New Roman" panose="02020603050405020304" pitchFamily="18" charset="0"/>
            </a:endParaRPr>
          </a:p>
        </p:txBody>
      </p:sp>
      <p:pic>
        <p:nvPicPr>
          <p:cNvPr id="22" name="Picture 21" descr="IMG_256">
            <a:extLst>
              <a:ext uri="{FF2B5EF4-FFF2-40B4-BE49-F238E27FC236}">
                <a16:creationId xmlns:a16="http://schemas.microsoft.com/office/drawing/2014/main" id="{CFF3F541-6654-4DFE-B2D6-C233ABF4BE75}"/>
              </a:ext>
            </a:extLst>
          </p:cNvPr>
          <p:cNvPicPr/>
          <p:nvPr/>
        </p:nvPicPr>
        <p:blipFill>
          <a:blip r:embed="rId4"/>
          <a:stretch>
            <a:fillRect/>
          </a:stretch>
        </p:blipFill>
        <p:spPr>
          <a:xfrm>
            <a:off x="533400" y="1816912"/>
            <a:ext cx="4134877" cy="2856978"/>
          </a:xfrm>
          <a:prstGeom prst="rect">
            <a:avLst/>
          </a:prstGeom>
          <a:noFill/>
          <a:ln w="9525">
            <a:noFill/>
          </a:ln>
        </p:spPr>
      </p:pic>
      <p:sp>
        <p:nvSpPr>
          <p:cNvPr id="25" name="TextBox 24">
            <a:extLst>
              <a:ext uri="{FF2B5EF4-FFF2-40B4-BE49-F238E27FC236}">
                <a16:creationId xmlns:a16="http://schemas.microsoft.com/office/drawing/2014/main" id="{AE9E06E0-2B84-96DE-19C1-CA2E514CBCD8}"/>
              </a:ext>
            </a:extLst>
          </p:cNvPr>
          <p:cNvSpPr txBox="1"/>
          <p:nvPr/>
        </p:nvSpPr>
        <p:spPr>
          <a:xfrm>
            <a:off x="3682221" y="1046316"/>
            <a:ext cx="5909186" cy="400110"/>
          </a:xfrm>
          <a:prstGeom prst="rect">
            <a:avLst/>
          </a:prstGeom>
          <a:noFill/>
        </p:spPr>
        <p:txBody>
          <a:bodyPr wrap="square" rtlCol="0">
            <a:spAutoFit/>
          </a:bodyPr>
          <a:lstStyle/>
          <a:p>
            <a:pPr algn="ctr"/>
            <a:r>
              <a:rPr lang="vi-VN" sz="2000" b="1" dirty="0">
                <a:latin typeface="+mj-lt"/>
              </a:rPr>
              <a:t>Webcam See3cam</a:t>
            </a:r>
            <a:endParaRPr lang="en-US" sz="2000" b="1" dirty="0">
              <a:latin typeface="+mj-lt"/>
            </a:endParaRPr>
          </a:p>
        </p:txBody>
      </p:sp>
      <p:pic>
        <p:nvPicPr>
          <p:cNvPr id="26" name="Picture 25" descr="Low Light USB Camera Board">
            <a:extLst>
              <a:ext uri="{FF2B5EF4-FFF2-40B4-BE49-F238E27FC236}">
                <a16:creationId xmlns:a16="http://schemas.microsoft.com/office/drawing/2014/main" id="{A27D2AF6-6C23-A639-A679-B7AFC56F9792}"/>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232506" y="2132223"/>
            <a:ext cx="2843576" cy="2054256"/>
          </a:xfrm>
          <a:prstGeom prst="rect">
            <a:avLst/>
          </a:prstGeom>
          <a:noFill/>
          <a:ln>
            <a:noFill/>
          </a:ln>
        </p:spPr>
      </p:pic>
      <p:pic>
        <p:nvPicPr>
          <p:cNvPr id="7170" name="Picture 2" descr="Linh Kiện">
            <a:extLst>
              <a:ext uri="{FF2B5EF4-FFF2-40B4-BE49-F238E27FC236}">
                <a16:creationId xmlns:a16="http://schemas.microsoft.com/office/drawing/2014/main" id="{4561A290-4A4D-32DA-8A0F-A7089263372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65149" y="189307"/>
            <a:ext cx="496905" cy="496905"/>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Google Shape;194;p36">
            <a:extLst>
              <a:ext uri="{FF2B5EF4-FFF2-40B4-BE49-F238E27FC236}">
                <a16:creationId xmlns:a16="http://schemas.microsoft.com/office/drawing/2014/main" id="{A438885C-ED48-A370-0A95-4097E075D509}"/>
              </a:ext>
            </a:extLst>
          </p:cNvPr>
          <p:cNvCxnSpPr>
            <a:cxnSpLocks/>
          </p:cNvCxnSpPr>
          <p:nvPr/>
        </p:nvCxnSpPr>
        <p:spPr>
          <a:xfrm>
            <a:off x="91440" y="867432"/>
            <a:ext cx="8961120" cy="0"/>
          </a:xfrm>
          <a:prstGeom prst="straightConnector1">
            <a:avLst/>
          </a:prstGeom>
          <a:noFill/>
          <a:ln w="19050" cap="flat" cmpd="sng">
            <a:solidFill>
              <a:srgbClr val="434343"/>
            </a:solidFill>
            <a:prstDash val="solid"/>
            <a:round/>
            <a:headEnd type="none" w="med" len="med"/>
            <a:tailEnd type="none" w="med" len="med"/>
          </a:ln>
        </p:spPr>
      </p:cxnSp>
    </p:spTree>
    <p:extLst>
      <p:ext uri="{BB962C8B-B14F-4D97-AF65-F5344CB8AC3E}">
        <p14:creationId xmlns:p14="http://schemas.microsoft.com/office/powerpoint/2010/main" val="2420407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childTnLst>
                                </p:cTn>
                              </p:par>
                            </p:childTnLst>
                          </p:cTn>
                        </p:par>
                        <p:par>
                          <p:cTn id="8" fill="hold">
                            <p:stCondLst>
                              <p:cond delay="1000"/>
                            </p:stCondLst>
                            <p:childTnLst>
                              <p:par>
                                <p:cTn id="9" presetID="2" presetClass="entr" presetSubtype="8"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1000"/>
                                        <p:tgtEl>
                                          <p:spTgt spid="13"/>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Oval 17">
            <a:extLst>
              <a:ext uri="{FF2B5EF4-FFF2-40B4-BE49-F238E27FC236}">
                <a16:creationId xmlns:a16="http://schemas.microsoft.com/office/drawing/2014/main" id="{A748B6FE-1A1C-C8EE-3DC0-0CC7EB2ABD79}"/>
              </a:ext>
            </a:extLst>
          </p:cNvPr>
          <p:cNvSpPr/>
          <p:nvPr/>
        </p:nvSpPr>
        <p:spPr>
          <a:xfrm>
            <a:off x="8040701" y="4673890"/>
            <a:ext cx="982951" cy="45902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Slide Number Placeholder 3">
            <a:extLst>
              <a:ext uri="{FF2B5EF4-FFF2-40B4-BE49-F238E27FC236}">
                <a16:creationId xmlns:a16="http://schemas.microsoft.com/office/drawing/2014/main" id="{7E217508-1E48-FB6D-CF09-7D17E6061FF9}"/>
              </a:ext>
            </a:extLst>
          </p:cNvPr>
          <p:cNvSpPr txBox="1">
            <a:spLocks/>
          </p:cNvSpPr>
          <p:nvPr/>
        </p:nvSpPr>
        <p:spPr>
          <a:xfrm>
            <a:off x="8076082" y="4684471"/>
            <a:ext cx="1052052" cy="50165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vi-VN" sz="1800" b="1" dirty="0">
                <a:latin typeface="Times New Roman" panose="02020603050405020304" pitchFamily="18" charset="0"/>
                <a:cs typeface="Times New Roman" panose="02020603050405020304" pitchFamily="18" charset="0"/>
              </a:rPr>
              <a:t>Page </a:t>
            </a:r>
            <a:fld id="{2056E236-50D7-4963-88A9-107A4C67BF7F}" type="slidenum">
              <a:rPr lang="en-US" sz="1800" b="1" smtClean="0">
                <a:latin typeface="Times New Roman" panose="02020603050405020304" pitchFamily="18" charset="0"/>
                <a:cs typeface="Times New Roman" panose="02020603050405020304" pitchFamily="18" charset="0"/>
              </a:rPr>
              <a:pPr/>
              <a:t>7</a:t>
            </a:fld>
            <a:endParaRPr lang="en-US" sz="1800" b="1" dirty="0">
              <a:latin typeface="Times New Roman" panose="02020603050405020304" pitchFamily="18" charset="0"/>
              <a:cs typeface="Times New Roman" panose="02020603050405020304" pitchFamily="18" charset="0"/>
            </a:endParaRPr>
          </a:p>
        </p:txBody>
      </p:sp>
      <p:sp>
        <p:nvSpPr>
          <p:cNvPr id="22" name="TextBox 21">
            <a:extLst>
              <a:ext uri="{FF2B5EF4-FFF2-40B4-BE49-F238E27FC236}">
                <a16:creationId xmlns:a16="http://schemas.microsoft.com/office/drawing/2014/main" id="{8F8B5BBC-ED88-A1CD-E66D-3BC542A7C3FD}"/>
              </a:ext>
            </a:extLst>
          </p:cNvPr>
          <p:cNvSpPr txBox="1"/>
          <p:nvPr/>
        </p:nvSpPr>
        <p:spPr>
          <a:xfrm>
            <a:off x="-421886" y="1087731"/>
            <a:ext cx="5909186" cy="400110"/>
          </a:xfrm>
          <a:prstGeom prst="rect">
            <a:avLst/>
          </a:prstGeom>
          <a:noFill/>
        </p:spPr>
        <p:txBody>
          <a:bodyPr wrap="square" rtlCol="0">
            <a:spAutoFit/>
          </a:bodyPr>
          <a:lstStyle/>
          <a:p>
            <a:pPr algn="ctr"/>
            <a:r>
              <a:rPr lang="vi-VN" sz="2000" b="1" dirty="0">
                <a:latin typeface="+mj-lt"/>
              </a:rPr>
              <a:t>Wemos</a:t>
            </a:r>
            <a:endParaRPr lang="en-US" sz="2000" b="1" dirty="0">
              <a:latin typeface="+mj-lt"/>
            </a:endParaRPr>
          </a:p>
        </p:txBody>
      </p:sp>
      <p:sp>
        <p:nvSpPr>
          <p:cNvPr id="24" name="TextBox 23">
            <a:extLst>
              <a:ext uri="{FF2B5EF4-FFF2-40B4-BE49-F238E27FC236}">
                <a16:creationId xmlns:a16="http://schemas.microsoft.com/office/drawing/2014/main" id="{AFC81FDC-A5E1-2C78-C7BC-901A8913F8EB}"/>
              </a:ext>
            </a:extLst>
          </p:cNvPr>
          <p:cNvSpPr txBox="1"/>
          <p:nvPr/>
        </p:nvSpPr>
        <p:spPr>
          <a:xfrm>
            <a:off x="3455797" y="1098253"/>
            <a:ext cx="5909186" cy="400110"/>
          </a:xfrm>
          <a:prstGeom prst="rect">
            <a:avLst/>
          </a:prstGeom>
          <a:noFill/>
        </p:spPr>
        <p:txBody>
          <a:bodyPr wrap="square" rtlCol="0">
            <a:spAutoFit/>
          </a:bodyPr>
          <a:lstStyle/>
          <a:p>
            <a:pPr algn="ctr"/>
            <a:r>
              <a:rPr lang="vi-VN" sz="2000" b="1" dirty="0">
                <a:latin typeface="+mj-lt"/>
              </a:rPr>
              <a:t>Servo G90</a:t>
            </a:r>
            <a:endParaRPr lang="en-US" sz="2000" b="1" dirty="0">
              <a:latin typeface="+mj-lt"/>
            </a:endParaRPr>
          </a:p>
        </p:txBody>
      </p:sp>
      <p:pic>
        <p:nvPicPr>
          <p:cNvPr id="3" name="Picture 2">
            <a:extLst>
              <a:ext uri="{FF2B5EF4-FFF2-40B4-BE49-F238E27FC236}">
                <a16:creationId xmlns:a16="http://schemas.microsoft.com/office/drawing/2014/main" id="{7DECBC2D-2B89-FCA2-D786-413FF59DBB6A}"/>
              </a:ext>
            </a:extLst>
          </p:cNvPr>
          <p:cNvPicPr>
            <a:picLocks noChangeAspect="1"/>
          </p:cNvPicPr>
          <p:nvPr/>
        </p:nvPicPr>
        <p:blipFill>
          <a:blip r:embed="rId3"/>
          <a:stretch>
            <a:fillRect/>
          </a:stretch>
        </p:blipFill>
        <p:spPr>
          <a:xfrm>
            <a:off x="407632" y="1637602"/>
            <a:ext cx="3801561" cy="2793572"/>
          </a:xfrm>
          <a:prstGeom prst="rect">
            <a:avLst/>
          </a:prstGeom>
        </p:spPr>
      </p:pic>
      <p:pic>
        <p:nvPicPr>
          <p:cNvPr id="5" name="Picture 4">
            <a:extLst>
              <a:ext uri="{FF2B5EF4-FFF2-40B4-BE49-F238E27FC236}">
                <a16:creationId xmlns:a16="http://schemas.microsoft.com/office/drawing/2014/main" id="{167354AE-9300-E6C7-FD20-46020C23049F}"/>
              </a:ext>
            </a:extLst>
          </p:cNvPr>
          <p:cNvPicPr>
            <a:picLocks noChangeAspect="1"/>
          </p:cNvPicPr>
          <p:nvPr/>
        </p:nvPicPr>
        <p:blipFill>
          <a:blip r:embed="rId4"/>
          <a:stretch>
            <a:fillRect/>
          </a:stretch>
        </p:blipFill>
        <p:spPr>
          <a:xfrm>
            <a:off x="4804404" y="1610292"/>
            <a:ext cx="3999022" cy="2820881"/>
          </a:xfrm>
          <a:prstGeom prst="rect">
            <a:avLst/>
          </a:prstGeom>
        </p:spPr>
      </p:pic>
      <p:sp>
        <p:nvSpPr>
          <p:cNvPr id="15" name="Google Shape;192;p36">
            <a:extLst>
              <a:ext uri="{FF2B5EF4-FFF2-40B4-BE49-F238E27FC236}">
                <a16:creationId xmlns:a16="http://schemas.microsoft.com/office/drawing/2014/main" id="{9FA180B5-F0AF-E381-B945-F44595D28C9E}"/>
              </a:ext>
            </a:extLst>
          </p:cNvPr>
          <p:cNvSpPr txBox="1">
            <a:spLocks/>
          </p:cNvSpPr>
          <p:nvPr/>
        </p:nvSpPr>
        <p:spPr>
          <a:xfrm flipH="1">
            <a:off x="29842" y="-103062"/>
            <a:ext cx="1747037" cy="995894"/>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lvl="1"/>
            <a:r>
              <a:rPr lang="vi-VN" sz="7200" b="1" dirty="0">
                <a:latin typeface="Exo 2" panose="020B0604020202020204" charset="0"/>
              </a:rPr>
              <a:t>2.1.</a:t>
            </a:r>
            <a:r>
              <a:rPr lang="vi-VN" sz="8000" b="1" dirty="0">
                <a:latin typeface="Exo 2" panose="020B0604020202020204" charset="0"/>
              </a:rPr>
              <a:t> </a:t>
            </a:r>
            <a:endParaRPr lang="en" sz="3200" b="1" dirty="0">
              <a:latin typeface="Exo 2" panose="020B0604020202020204" charset="0"/>
            </a:endParaRPr>
          </a:p>
        </p:txBody>
      </p:sp>
      <p:sp>
        <p:nvSpPr>
          <p:cNvPr id="16" name="Google Shape;190;p36">
            <a:hlinkClick r:id="rId5" action="ppaction://hlinksldjump"/>
            <a:extLst>
              <a:ext uri="{FF2B5EF4-FFF2-40B4-BE49-F238E27FC236}">
                <a16:creationId xmlns:a16="http://schemas.microsoft.com/office/drawing/2014/main" id="{CAFBAF8F-DA05-8D73-958D-A1B742A2A87E}"/>
              </a:ext>
            </a:extLst>
          </p:cNvPr>
          <p:cNvSpPr/>
          <p:nvPr/>
        </p:nvSpPr>
        <p:spPr>
          <a:xfrm>
            <a:off x="8403552" y="119764"/>
            <a:ext cx="620100" cy="617400"/>
          </a:xfrm>
          <a:prstGeom prst="snip2DiagRect">
            <a:avLst>
              <a:gd name="adj1" fmla="val 0"/>
              <a:gd name="adj2" fmla="val 16667"/>
            </a:avLst>
          </a:prstGeom>
          <a:solidFill>
            <a:schemeClr val="accent1"/>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TextBox 20">
            <a:extLst>
              <a:ext uri="{FF2B5EF4-FFF2-40B4-BE49-F238E27FC236}">
                <a16:creationId xmlns:a16="http://schemas.microsoft.com/office/drawing/2014/main" id="{503B26EF-FF0B-279A-ED22-60FDFA13BE87}"/>
              </a:ext>
            </a:extLst>
          </p:cNvPr>
          <p:cNvSpPr txBox="1"/>
          <p:nvPr/>
        </p:nvSpPr>
        <p:spPr>
          <a:xfrm>
            <a:off x="1513490" y="-56648"/>
            <a:ext cx="6455203" cy="1015663"/>
          </a:xfrm>
          <a:prstGeom prst="rect">
            <a:avLst/>
          </a:prstGeom>
          <a:noFill/>
        </p:spPr>
        <p:txBody>
          <a:bodyPr wrap="square" rtlCol="0">
            <a:spAutoFit/>
          </a:bodyPr>
          <a:lstStyle/>
          <a:p>
            <a:pPr algn="ctr"/>
            <a:r>
              <a:rPr lang="vi-VN" sz="3000" b="1" dirty="0">
                <a:latin typeface="Exo 2" panose="020B0604020202020204" charset="0"/>
              </a:rPr>
              <a:t>Giới thiệu Raspberry Pi và các phần cứng khác</a:t>
            </a:r>
            <a:r>
              <a:rPr lang="en-US" sz="3000" b="1" dirty="0">
                <a:latin typeface="Exo 2" panose="020B0604020202020204" charset="0"/>
              </a:rPr>
              <a:t>(</a:t>
            </a:r>
            <a:r>
              <a:rPr lang="vi-VN" sz="3000" b="1" dirty="0">
                <a:latin typeface="Exo 2" panose="020B0604020202020204" charset="0"/>
              </a:rPr>
              <a:t>2</a:t>
            </a:r>
            <a:r>
              <a:rPr lang="en-US" sz="3000" b="1" dirty="0">
                <a:latin typeface="Exo 2" panose="020B0604020202020204" charset="0"/>
              </a:rPr>
              <a:t>)</a:t>
            </a:r>
          </a:p>
        </p:txBody>
      </p:sp>
      <p:pic>
        <p:nvPicPr>
          <p:cNvPr id="23" name="Picture 2" descr="Linh Kiện">
            <a:extLst>
              <a:ext uri="{FF2B5EF4-FFF2-40B4-BE49-F238E27FC236}">
                <a16:creationId xmlns:a16="http://schemas.microsoft.com/office/drawing/2014/main" id="{EA2B0BF9-45D2-A437-400D-2F2204333F2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65149" y="189307"/>
            <a:ext cx="496905" cy="496905"/>
          </a:xfrm>
          <a:prstGeom prst="rect">
            <a:avLst/>
          </a:prstGeom>
          <a:noFill/>
          <a:extLst>
            <a:ext uri="{909E8E84-426E-40DD-AFC4-6F175D3DCCD1}">
              <a14:hiddenFill xmlns:a14="http://schemas.microsoft.com/office/drawing/2010/main">
                <a:solidFill>
                  <a:srgbClr val="FFFFFF"/>
                </a:solidFill>
              </a14:hiddenFill>
            </a:ext>
          </a:extLst>
        </p:spPr>
      </p:pic>
      <p:cxnSp>
        <p:nvCxnSpPr>
          <p:cNvPr id="25" name="Google Shape;194;p36">
            <a:extLst>
              <a:ext uri="{FF2B5EF4-FFF2-40B4-BE49-F238E27FC236}">
                <a16:creationId xmlns:a16="http://schemas.microsoft.com/office/drawing/2014/main" id="{9ADF02FC-94D1-16D2-4451-ED382EED359D}"/>
              </a:ext>
            </a:extLst>
          </p:cNvPr>
          <p:cNvCxnSpPr>
            <a:cxnSpLocks/>
          </p:cNvCxnSpPr>
          <p:nvPr/>
        </p:nvCxnSpPr>
        <p:spPr>
          <a:xfrm>
            <a:off x="91440" y="867432"/>
            <a:ext cx="8961120" cy="0"/>
          </a:xfrm>
          <a:prstGeom prst="straightConnector1">
            <a:avLst/>
          </a:prstGeom>
          <a:noFill/>
          <a:ln w="19050" cap="flat" cmpd="sng">
            <a:solidFill>
              <a:srgbClr val="434343"/>
            </a:solidFill>
            <a:prstDash val="solid"/>
            <a:round/>
            <a:headEnd type="none" w="med" len="med"/>
            <a:tailEnd type="none" w="med" len="med"/>
          </a:ln>
        </p:spPr>
      </p:cxnSp>
    </p:spTree>
    <p:extLst>
      <p:ext uri="{BB962C8B-B14F-4D97-AF65-F5344CB8AC3E}">
        <p14:creationId xmlns:p14="http://schemas.microsoft.com/office/powerpoint/2010/main" val="2131549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1000"/>
                                        <p:tgtEl>
                                          <p:spTgt spid="15"/>
                                        </p:tgtEl>
                                      </p:cBhvr>
                                    </p:animEffect>
                                  </p:childTnLst>
                                </p:cTn>
                              </p:par>
                            </p:childTnLst>
                          </p:cTn>
                        </p:par>
                        <p:par>
                          <p:cTn id="8" fill="hold">
                            <p:stCondLst>
                              <p:cond delay="1000"/>
                            </p:stCondLst>
                            <p:childTnLst>
                              <p:par>
                                <p:cTn id="9" presetID="2" presetClass="entr" presetSubtype="8" fill="hold" nodeType="afterEffect">
                                  <p:stCondLst>
                                    <p:cond delay="0"/>
                                  </p:stCondLst>
                                  <p:childTnLst>
                                    <p:set>
                                      <p:cBhvr>
                                        <p:cTn id="10" dur="1" fill="hold">
                                          <p:stCondLst>
                                            <p:cond delay="0"/>
                                          </p:stCondLst>
                                        </p:cTn>
                                        <p:tgtEl>
                                          <p:spTgt spid="25"/>
                                        </p:tgtEl>
                                        <p:attrNameLst>
                                          <p:attrName>style.visibility</p:attrName>
                                        </p:attrNameLst>
                                      </p:cBhvr>
                                      <p:to>
                                        <p:strVal val="visible"/>
                                      </p:to>
                                    </p:set>
                                    <p:anim calcmode="lin" valueType="num">
                                      <p:cBhvr additive="base">
                                        <p:cTn id="11" dur="1000"/>
                                        <p:tgtEl>
                                          <p:spTgt spid="25"/>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B385A09E-D847-E8AF-7264-728E7A923579}"/>
              </a:ext>
            </a:extLst>
          </p:cNvPr>
          <p:cNvSpPr txBox="1"/>
          <p:nvPr/>
        </p:nvSpPr>
        <p:spPr>
          <a:xfrm>
            <a:off x="1183908" y="-72338"/>
            <a:ext cx="8230058" cy="1015663"/>
          </a:xfrm>
          <a:prstGeom prst="rect">
            <a:avLst/>
          </a:prstGeom>
          <a:noFill/>
        </p:spPr>
        <p:txBody>
          <a:bodyPr wrap="square" rtlCol="0">
            <a:spAutoFit/>
          </a:bodyPr>
          <a:lstStyle/>
          <a:p>
            <a:pPr algn="ctr"/>
            <a:r>
              <a:rPr lang="vi-VN" sz="3000" b="1" dirty="0">
                <a:latin typeface="Exo 2" panose="020B0604020202020204" charset="0"/>
              </a:rPr>
              <a:t>Giới thiệu thuật toán học máy và </a:t>
            </a:r>
          </a:p>
          <a:p>
            <a:pPr algn="ctr"/>
            <a:r>
              <a:rPr lang="vi-VN" sz="3000" b="1" dirty="0">
                <a:latin typeface="Exo 2" panose="020B0604020202020204" charset="0"/>
              </a:rPr>
              <a:t>nhận dạng khuôn mặt</a:t>
            </a:r>
            <a:r>
              <a:rPr lang="en-US" sz="3000" b="1" dirty="0">
                <a:latin typeface="Exo 2" panose="020B0604020202020204" charset="0"/>
              </a:rPr>
              <a:t>(1)</a:t>
            </a:r>
          </a:p>
        </p:txBody>
      </p:sp>
      <p:sp>
        <p:nvSpPr>
          <p:cNvPr id="19" name="TextBox 18">
            <a:extLst>
              <a:ext uri="{FF2B5EF4-FFF2-40B4-BE49-F238E27FC236}">
                <a16:creationId xmlns:a16="http://schemas.microsoft.com/office/drawing/2014/main" id="{1BF66C8A-8993-5EDF-8FB5-03447693B7BE}"/>
              </a:ext>
            </a:extLst>
          </p:cNvPr>
          <p:cNvSpPr txBox="1"/>
          <p:nvPr/>
        </p:nvSpPr>
        <p:spPr>
          <a:xfrm>
            <a:off x="1847373" y="926145"/>
            <a:ext cx="5909186" cy="400110"/>
          </a:xfrm>
          <a:prstGeom prst="rect">
            <a:avLst/>
          </a:prstGeom>
          <a:noFill/>
        </p:spPr>
        <p:txBody>
          <a:bodyPr wrap="square" rtlCol="0">
            <a:spAutoFit/>
          </a:bodyPr>
          <a:lstStyle/>
          <a:p>
            <a:pPr algn="ctr"/>
            <a:r>
              <a:rPr lang="vi-VN" sz="2000" b="1" dirty="0">
                <a:latin typeface="+mj-lt"/>
              </a:rPr>
              <a:t>Thuật toán học máy</a:t>
            </a:r>
            <a:endParaRPr lang="en-US" sz="2000" b="1" dirty="0">
              <a:latin typeface="+mj-lt"/>
            </a:endParaRPr>
          </a:p>
        </p:txBody>
      </p:sp>
      <p:sp>
        <p:nvSpPr>
          <p:cNvPr id="20" name="TextBox 19">
            <a:extLst>
              <a:ext uri="{FF2B5EF4-FFF2-40B4-BE49-F238E27FC236}">
                <a16:creationId xmlns:a16="http://schemas.microsoft.com/office/drawing/2014/main" id="{089DE6D6-DE12-25F6-0CEB-DA0B6577417E}"/>
              </a:ext>
            </a:extLst>
          </p:cNvPr>
          <p:cNvSpPr txBox="1"/>
          <p:nvPr/>
        </p:nvSpPr>
        <p:spPr>
          <a:xfrm>
            <a:off x="476747" y="1216995"/>
            <a:ext cx="8321711" cy="646331"/>
          </a:xfrm>
          <a:prstGeom prst="rect">
            <a:avLst/>
          </a:prstGeom>
          <a:noFill/>
        </p:spPr>
        <p:txBody>
          <a:bodyPr wrap="square" rtlCol="0">
            <a:spAutoFit/>
          </a:bodyPr>
          <a:lstStyle/>
          <a:p>
            <a:pPr marL="285750" indent="-285750" algn="just">
              <a:buFont typeface="Wingdings" panose="05000000000000000000" pitchFamily="2" charset="2"/>
              <a:buChar char="Ø"/>
            </a:pP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Học</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máy</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(Machine Learning) </a:t>
            </a:r>
            <a:r>
              <a:rPr lang="en-US" sz="1800" dirty="0" err="1">
                <a:effectLst/>
                <a:latin typeface="Times New Roman" panose="02020603050405020304" pitchFamily="18" charset="0"/>
                <a:ea typeface="Calibri" panose="020F0502020204030204" pitchFamily="34" charset="0"/>
                <a:cs typeface="Times New Roman" panose="02020603050405020304" pitchFamily="18" charset="0"/>
              </a:rPr>
              <a:t>là</a:t>
            </a: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vi-VN" sz="1800" dirty="0">
                <a:effectLst/>
                <a:latin typeface="Times New Roman" panose="02020603050405020304" pitchFamily="18" charset="0"/>
                <a:ea typeface="Calibri" panose="020F0502020204030204" pitchFamily="34" charset="0"/>
                <a:cs typeface="Times New Roman" panose="02020603050405020304" pitchFamily="18" charset="0"/>
              </a:rPr>
              <a:t>một lĩnh vực nghiên cứu cho phép máy tính có khả năng cải thiện chính mình dựa trên dữ liệu mẫu hoặc kinh nghiệm đã được học</a:t>
            </a:r>
          </a:p>
        </p:txBody>
      </p:sp>
      <p:sp>
        <p:nvSpPr>
          <p:cNvPr id="21" name="Oval 20">
            <a:extLst>
              <a:ext uri="{FF2B5EF4-FFF2-40B4-BE49-F238E27FC236}">
                <a16:creationId xmlns:a16="http://schemas.microsoft.com/office/drawing/2014/main" id="{37AA894C-487F-1C94-7F75-0FDC678BCDEA}"/>
              </a:ext>
            </a:extLst>
          </p:cNvPr>
          <p:cNvSpPr/>
          <p:nvPr/>
        </p:nvSpPr>
        <p:spPr>
          <a:xfrm>
            <a:off x="8040701" y="4673890"/>
            <a:ext cx="982951" cy="45902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Slide Number Placeholder 3">
            <a:extLst>
              <a:ext uri="{FF2B5EF4-FFF2-40B4-BE49-F238E27FC236}">
                <a16:creationId xmlns:a16="http://schemas.microsoft.com/office/drawing/2014/main" id="{452D3654-E471-C8B0-18A8-C6C8D3C34B1E}"/>
              </a:ext>
            </a:extLst>
          </p:cNvPr>
          <p:cNvSpPr txBox="1">
            <a:spLocks/>
          </p:cNvSpPr>
          <p:nvPr/>
        </p:nvSpPr>
        <p:spPr>
          <a:xfrm>
            <a:off x="8076082" y="4684471"/>
            <a:ext cx="1052052" cy="50165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vi-VN" sz="1800" b="1" dirty="0">
                <a:latin typeface="Times New Roman" panose="02020603050405020304" pitchFamily="18" charset="0"/>
                <a:cs typeface="Times New Roman" panose="02020603050405020304" pitchFamily="18" charset="0"/>
              </a:rPr>
              <a:t>Page </a:t>
            </a:r>
            <a:fld id="{2056E236-50D7-4963-88A9-107A4C67BF7F}" type="slidenum">
              <a:rPr lang="en-US" sz="1800" b="1" smtClean="0">
                <a:latin typeface="Times New Roman" panose="02020603050405020304" pitchFamily="18" charset="0"/>
                <a:cs typeface="Times New Roman" panose="02020603050405020304" pitchFamily="18" charset="0"/>
              </a:rPr>
              <a:pPr/>
              <a:t>8</a:t>
            </a:fld>
            <a:endParaRPr lang="en-US" sz="1800" b="1" dirty="0">
              <a:latin typeface="Times New Roman" panose="02020603050405020304" pitchFamily="18" charset="0"/>
              <a:cs typeface="Times New Roman" panose="02020603050405020304" pitchFamily="18" charset="0"/>
            </a:endParaRPr>
          </a:p>
        </p:txBody>
      </p:sp>
      <p:sp>
        <p:nvSpPr>
          <p:cNvPr id="13" name="Google Shape;192;p36">
            <a:extLst>
              <a:ext uri="{FF2B5EF4-FFF2-40B4-BE49-F238E27FC236}">
                <a16:creationId xmlns:a16="http://schemas.microsoft.com/office/drawing/2014/main" id="{B1BE5EB8-3F84-FC74-1E9F-9324A75C8C96}"/>
              </a:ext>
            </a:extLst>
          </p:cNvPr>
          <p:cNvSpPr txBox="1">
            <a:spLocks/>
          </p:cNvSpPr>
          <p:nvPr/>
        </p:nvSpPr>
        <p:spPr>
          <a:xfrm flipH="1">
            <a:off x="32603" y="-128462"/>
            <a:ext cx="1747037" cy="995894"/>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lvl="1"/>
            <a:r>
              <a:rPr lang="vi-VN" sz="7200" b="1" dirty="0">
                <a:latin typeface="Exo 2" panose="020B0604020202020204" charset="0"/>
              </a:rPr>
              <a:t>2.2.</a:t>
            </a:r>
            <a:r>
              <a:rPr lang="vi-VN" sz="8000" b="1" dirty="0">
                <a:latin typeface="Exo 2" panose="020B0604020202020204" charset="0"/>
              </a:rPr>
              <a:t> </a:t>
            </a:r>
            <a:endParaRPr lang="en" sz="3200" b="1" dirty="0">
              <a:latin typeface="Exo 2" panose="020B0604020202020204" charset="0"/>
            </a:endParaRPr>
          </a:p>
        </p:txBody>
      </p:sp>
      <p:cxnSp>
        <p:nvCxnSpPr>
          <p:cNvPr id="11" name="Google Shape;194;p36">
            <a:extLst>
              <a:ext uri="{FF2B5EF4-FFF2-40B4-BE49-F238E27FC236}">
                <a16:creationId xmlns:a16="http://schemas.microsoft.com/office/drawing/2014/main" id="{9E305099-37DB-9AD9-03B0-4765D1A61CA8}"/>
              </a:ext>
            </a:extLst>
          </p:cNvPr>
          <p:cNvCxnSpPr>
            <a:cxnSpLocks/>
          </p:cNvCxnSpPr>
          <p:nvPr/>
        </p:nvCxnSpPr>
        <p:spPr>
          <a:xfrm>
            <a:off x="91440" y="867432"/>
            <a:ext cx="8961120" cy="0"/>
          </a:xfrm>
          <a:prstGeom prst="straightConnector1">
            <a:avLst/>
          </a:prstGeom>
          <a:noFill/>
          <a:ln w="19050" cap="flat" cmpd="sng">
            <a:solidFill>
              <a:srgbClr val="434343"/>
            </a:solidFill>
            <a:prstDash val="solid"/>
            <a:round/>
            <a:headEnd type="none" w="med" len="med"/>
            <a:tailEnd type="none" w="med" len="med"/>
          </a:ln>
        </p:spPr>
      </p:cxnSp>
      <p:sp>
        <p:nvSpPr>
          <p:cNvPr id="12" name="Google Shape;190;p36">
            <a:hlinkClick r:id="rId3" action="ppaction://hlinksldjump"/>
            <a:extLst>
              <a:ext uri="{FF2B5EF4-FFF2-40B4-BE49-F238E27FC236}">
                <a16:creationId xmlns:a16="http://schemas.microsoft.com/office/drawing/2014/main" id="{7A3106D9-903A-92BC-829F-3BAC9F0E3736}"/>
              </a:ext>
            </a:extLst>
          </p:cNvPr>
          <p:cNvSpPr/>
          <p:nvPr/>
        </p:nvSpPr>
        <p:spPr>
          <a:xfrm>
            <a:off x="8398462" y="128936"/>
            <a:ext cx="620100" cy="617400"/>
          </a:xfrm>
          <a:prstGeom prst="snip2DiagRect">
            <a:avLst>
              <a:gd name="adj1" fmla="val 0"/>
              <a:gd name="adj2" fmla="val 16667"/>
            </a:avLst>
          </a:prstGeom>
          <a:solidFill>
            <a:schemeClr val="accent1"/>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 name="Picture 2" descr="Face Recognition Icon - Download Face Recognition Icon 7792 | Noun Project">
            <a:extLst>
              <a:ext uri="{FF2B5EF4-FFF2-40B4-BE49-F238E27FC236}">
                <a16:creationId xmlns:a16="http://schemas.microsoft.com/office/drawing/2014/main" id="{27427C61-1139-B160-1ECE-439CE4244D8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06253" y="128937"/>
            <a:ext cx="617399" cy="617399"/>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Machine Learning tác động tới những đối tượng nào?">
            <a:extLst>
              <a:ext uri="{FF2B5EF4-FFF2-40B4-BE49-F238E27FC236}">
                <a16:creationId xmlns:a16="http://schemas.microsoft.com/office/drawing/2014/main" id="{D74A3B18-4F80-577C-093B-E949506491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86000" y="2136996"/>
            <a:ext cx="4572000" cy="2571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1032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childTnLst>
                                </p:cTn>
                              </p:par>
                            </p:childTnLst>
                          </p:cTn>
                        </p:par>
                        <p:par>
                          <p:cTn id="8" fill="hold">
                            <p:stCondLst>
                              <p:cond delay="1000"/>
                            </p:stCondLst>
                            <p:childTnLst>
                              <p:par>
                                <p:cTn id="9" presetID="2" presetClass="entr" presetSubtype="8"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1000"/>
                                        <p:tgtEl>
                                          <p:spTgt spid="11"/>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1BF66C8A-8993-5EDF-8FB5-03447693B7BE}"/>
              </a:ext>
            </a:extLst>
          </p:cNvPr>
          <p:cNvSpPr txBox="1"/>
          <p:nvPr/>
        </p:nvSpPr>
        <p:spPr>
          <a:xfrm>
            <a:off x="411144" y="878013"/>
            <a:ext cx="8321711" cy="400110"/>
          </a:xfrm>
          <a:prstGeom prst="rect">
            <a:avLst/>
          </a:prstGeom>
          <a:noFill/>
        </p:spPr>
        <p:txBody>
          <a:bodyPr wrap="square" rtlCol="0">
            <a:spAutoFit/>
          </a:bodyPr>
          <a:lstStyle/>
          <a:p>
            <a:pPr algn="ctr"/>
            <a:r>
              <a:rPr lang="vi-VN" sz="2000" b="1" dirty="0">
                <a:latin typeface="+mj-lt"/>
              </a:rPr>
              <a:t>Thuật toán nhận dạng khuôn mặt- Bài toán nhận dạng khuôn mặt</a:t>
            </a:r>
            <a:endParaRPr lang="en-US" sz="2000" b="1" dirty="0">
              <a:latin typeface="+mj-lt"/>
            </a:endParaRPr>
          </a:p>
        </p:txBody>
      </p:sp>
      <p:sp>
        <p:nvSpPr>
          <p:cNvPr id="20" name="TextBox 19">
            <a:extLst>
              <a:ext uri="{FF2B5EF4-FFF2-40B4-BE49-F238E27FC236}">
                <a16:creationId xmlns:a16="http://schemas.microsoft.com/office/drawing/2014/main" id="{089DE6D6-DE12-25F6-0CEB-DA0B6577417E}"/>
              </a:ext>
            </a:extLst>
          </p:cNvPr>
          <p:cNvSpPr txBox="1"/>
          <p:nvPr/>
        </p:nvSpPr>
        <p:spPr>
          <a:xfrm>
            <a:off x="572635" y="1364152"/>
            <a:ext cx="8321711" cy="1015663"/>
          </a:xfrm>
          <a:prstGeom prst="rect">
            <a:avLst/>
          </a:prstGeom>
          <a:noFill/>
        </p:spPr>
        <p:txBody>
          <a:bodyPr wrap="square" rtlCol="0">
            <a:spAutoFit/>
          </a:bodyPr>
          <a:lstStyle/>
          <a:p>
            <a:pPr marL="285750" indent="-285750" algn="just">
              <a:buFont typeface="Wingdings" panose="05000000000000000000" pitchFamily="2" charset="2"/>
              <a:buChar char="Ø"/>
            </a:pPr>
            <a:r>
              <a:rPr lang="en-US" sz="2000" dirty="0" err="1">
                <a:latin typeface="Times New Roman" panose="02020603050405020304" pitchFamily="18" charset="0"/>
                <a:cs typeface="Times New Roman" panose="02020603050405020304" pitchFamily="18" charset="0"/>
              </a:rPr>
              <a:t>Bài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toán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nhận</a:t>
            </a:r>
            <a:r>
              <a:rPr lang="en-US" sz="2000" dirty="0">
                <a:latin typeface="Times New Roman" panose="02020603050405020304" pitchFamily="18" charset="0"/>
                <a:cs typeface="Times New Roman" panose="02020603050405020304" pitchFamily="18" charset="0"/>
              </a:rPr>
              <a:t> </a:t>
            </a:r>
            <a:r>
              <a:rPr lang="vi-VN" sz="2000" dirty="0">
                <a:latin typeface="Times New Roman" panose="02020603050405020304" pitchFamily="18" charset="0"/>
                <a:cs typeface="Times New Roman" panose="02020603050405020304" pitchFamily="18" charset="0"/>
              </a:rPr>
              <a:t>dạng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khuôn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mặt</a:t>
            </a:r>
            <a:r>
              <a:rPr lang="en-US" sz="2000" dirty="0">
                <a:latin typeface="Times New Roman" panose="02020603050405020304" pitchFamily="18" charset="0"/>
                <a:cs typeface="Times New Roman" panose="02020603050405020304" pitchFamily="18" charset="0"/>
              </a:rPr>
              <a:t> (Face Recognition) </a:t>
            </a:r>
            <a:r>
              <a:rPr lang="en-US" sz="2000" dirty="0" err="1">
                <a:latin typeface="Times New Roman" panose="02020603050405020304" pitchFamily="18" charset="0"/>
                <a:cs typeface="Times New Roman" panose="02020603050405020304" pitchFamily="18" charset="0"/>
              </a:rPr>
              <a:t>là</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bài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toán</a:t>
            </a:r>
            <a:r>
              <a:rPr lang="en-US" sz="2000" dirty="0">
                <a:latin typeface="Times New Roman" panose="02020603050405020304" pitchFamily="18" charset="0"/>
                <a:cs typeface="Times New Roman" panose="02020603050405020304" pitchFamily="18" charset="0"/>
              </a:rPr>
              <a:t> so </a:t>
            </a:r>
            <a:r>
              <a:rPr lang="en-US" sz="2000" dirty="0" err="1">
                <a:latin typeface="Times New Roman" panose="02020603050405020304" pitchFamily="18" charset="0"/>
                <a:cs typeface="Times New Roman" panose="02020603050405020304" pitchFamily="18" charset="0"/>
              </a:rPr>
              <a:t>sánh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khuôn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mặt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trong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một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bức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ảnh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có</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thể</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khớp</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với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khuôn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mặt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trong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một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hình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ảnh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khác</a:t>
            </a:r>
            <a:r>
              <a:rPr lang="en-US" sz="2000" dirty="0">
                <a:latin typeface="Times New Roman" panose="02020603050405020304" pitchFamily="18" charset="0"/>
                <a:cs typeface="Times New Roman" panose="02020603050405020304" pitchFamily="18" charset="0"/>
              </a:rPr>
              <a:t> hay </a:t>
            </a:r>
            <a:r>
              <a:rPr lang="en-US" sz="2000" dirty="0" err="1">
                <a:latin typeface="Times New Roman" panose="02020603050405020304" pitchFamily="18" charset="0"/>
                <a:cs typeface="Times New Roman" panose="02020603050405020304" pitchFamily="18" charset="0"/>
              </a:rPr>
              <a:t>không</a:t>
            </a:r>
            <a:r>
              <a:rPr lang="en-US" sz="2000" dirty="0">
                <a:latin typeface="Times New Roman" panose="02020603050405020304" pitchFamily="18" charset="0"/>
                <a:cs typeface="Times New Roman" panose="02020603050405020304" pitchFamily="18" charset="0"/>
              </a:rPr>
              <a:t>.</a:t>
            </a:r>
          </a:p>
        </p:txBody>
      </p:sp>
      <p:sp>
        <p:nvSpPr>
          <p:cNvPr id="21" name="Oval 20">
            <a:extLst>
              <a:ext uri="{FF2B5EF4-FFF2-40B4-BE49-F238E27FC236}">
                <a16:creationId xmlns:a16="http://schemas.microsoft.com/office/drawing/2014/main" id="{0BACE44B-5259-6580-3674-415AE23333B0}"/>
              </a:ext>
            </a:extLst>
          </p:cNvPr>
          <p:cNvSpPr/>
          <p:nvPr/>
        </p:nvSpPr>
        <p:spPr>
          <a:xfrm>
            <a:off x="8040701" y="4673890"/>
            <a:ext cx="982951" cy="45902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Slide Number Placeholder 3">
            <a:extLst>
              <a:ext uri="{FF2B5EF4-FFF2-40B4-BE49-F238E27FC236}">
                <a16:creationId xmlns:a16="http://schemas.microsoft.com/office/drawing/2014/main" id="{179413AB-47C7-7F5A-CDD8-8AFC5910131C}"/>
              </a:ext>
            </a:extLst>
          </p:cNvPr>
          <p:cNvSpPr txBox="1">
            <a:spLocks/>
          </p:cNvSpPr>
          <p:nvPr/>
        </p:nvSpPr>
        <p:spPr>
          <a:xfrm>
            <a:off x="8076082" y="4684471"/>
            <a:ext cx="1052052" cy="50165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vi-VN" sz="1800" b="1" dirty="0">
                <a:latin typeface="Times New Roman" panose="02020603050405020304" pitchFamily="18" charset="0"/>
                <a:cs typeface="Times New Roman" panose="02020603050405020304" pitchFamily="18" charset="0"/>
              </a:rPr>
              <a:t>Page </a:t>
            </a:r>
            <a:fld id="{2056E236-50D7-4963-88A9-107A4C67BF7F}" type="slidenum">
              <a:rPr lang="en-US" sz="1800" b="1" smtClean="0">
                <a:latin typeface="Times New Roman" panose="02020603050405020304" pitchFamily="18" charset="0"/>
                <a:cs typeface="Times New Roman" panose="02020603050405020304" pitchFamily="18" charset="0"/>
              </a:rPr>
              <a:pPr/>
              <a:t>9</a:t>
            </a:fld>
            <a:endParaRPr lang="en-US" sz="1800" b="1" dirty="0">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id="{293BB00C-0177-F357-F3C1-7CD2E5C48D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37099" y="2178783"/>
            <a:ext cx="3948367" cy="2756513"/>
          </a:xfrm>
          <a:prstGeom prst="rect">
            <a:avLst/>
          </a:prstGeom>
        </p:spPr>
      </p:pic>
      <p:sp>
        <p:nvSpPr>
          <p:cNvPr id="10" name="TextBox 9">
            <a:extLst>
              <a:ext uri="{FF2B5EF4-FFF2-40B4-BE49-F238E27FC236}">
                <a16:creationId xmlns:a16="http://schemas.microsoft.com/office/drawing/2014/main" id="{F4494F67-F51B-321A-D987-47C75348954C}"/>
              </a:ext>
            </a:extLst>
          </p:cNvPr>
          <p:cNvSpPr txBox="1"/>
          <p:nvPr/>
        </p:nvSpPr>
        <p:spPr>
          <a:xfrm>
            <a:off x="1183908" y="-72338"/>
            <a:ext cx="8230058" cy="1015663"/>
          </a:xfrm>
          <a:prstGeom prst="rect">
            <a:avLst/>
          </a:prstGeom>
          <a:noFill/>
        </p:spPr>
        <p:txBody>
          <a:bodyPr wrap="square" rtlCol="0">
            <a:spAutoFit/>
          </a:bodyPr>
          <a:lstStyle/>
          <a:p>
            <a:pPr algn="ctr"/>
            <a:r>
              <a:rPr lang="vi-VN" sz="3000" b="1" dirty="0">
                <a:latin typeface="Exo 2" panose="020B0604020202020204" charset="0"/>
              </a:rPr>
              <a:t>Giới thiệu thuật toán học máy và </a:t>
            </a:r>
          </a:p>
          <a:p>
            <a:pPr algn="ctr"/>
            <a:r>
              <a:rPr lang="vi-VN" sz="3000" b="1" dirty="0">
                <a:latin typeface="Exo 2" panose="020B0604020202020204" charset="0"/>
              </a:rPr>
              <a:t>nhận dạng khuôn mặt</a:t>
            </a:r>
            <a:r>
              <a:rPr lang="en-US" sz="3000" b="1" dirty="0">
                <a:latin typeface="Exo 2" panose="020B0604020202020204" charset="0"/>
              </a:rPr>
              <a:t>(</a:t>
            </a:r>
            <a:r>
              <a:rPr lang="vi-VN" sz="3000" b="1" dirty="0">
                <a:latin typeface="Exo 2" panose="020B0604020202020204" charset="0"/>
              </a:rPr>
              <a:t>2</a:t>
            </a:r>
            <a:r>
              <a:rPr lang="en-US" sz="3000" b="1" dirty="0">
                <a:latin typeface="Exo 2" panose="020B0604020202020204" charset="0"/>
              </a:rPr>
              <a:t>)</a:t>
            </a:r>
          </a:p>
        </p:txBody>
      </p:sp>
      <p:sp>
        <p:nvSpPr>
          <p:cNvPr id="12" name="Google Shape;192;p36">
            <a:extLst>
              <a:ext uri="{FF2B5EF4-FFF2-40B4-BE49-F238E27FC236}">
                <a16:creationId xmlns:a16="http://schemas.microsoft.com/office/drawing/2014/main" id="{0AE160A2-FC9F-F3CB-0E0F-C9ED427E47E0}"/>
              </a:ext>
            </a:extLst>
          </p:cNvPr>
          <p:cNvSpPr txBox="1">
            <a:spLocks/>
          </p:cNvSpPr>
          <p:nvPr/>
        </p:nvSpPr>
        <p:spPr>
          <a:xfrm flipH="1">
            <a:off x="32603" y="-128462"/>
            <a:ext cx="1747037" cy="995894"/>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lvl="1"/>
            <a:r>
              <a:rPr lang="vi-VN" sz="7200" b="1" dirty="0">
                <a:latin typeface="Exo 2" panose="020B0604020202020204" charset="0"/>
              </a:rPr>
              <a:t>2.2.</a:t>
            </a:r>
            <a:r>
              <a:rPr lang="vi-VN" sz="8000" b="1" dirty="0">
                <a:latin typeface="Exo 2" panose="020B0604020202020204" charset="0"/>
              </a:rPr>
              <a:t> </a:t>
            </a:r>
            <a:endParaRPr lang="en" sz="3200" b="1" dirty="0">
              <a:latin typeface="Exo 2" panose="020B0604020202020204" charset="0"/>
            </a:endParaRPr>
          </a:p>
        </p:txBody>
      </p:sp>
      <p:cxnSp>
        <p:nvCxnSpPr>
          <p:cNvPr id="13" name="Google Shape;194;p36">
            <a:extLst>
              <a:ext uri="{FF2B5EF4-FFF2-40B4-BE49-F238E27FC236}">
                <a16:creationId xmlns:a16="http://schemas.microsoft.com/office/drawing/2014/main" id="{6418B3C3-76D3-BBED-BEA9-91933642B739}"/>
              </a:ext>
            </a:extLst>
          </p:cNvPr>
          <p:cNvCxnSpPr>
            <a:cxnSpLocks/>
          </p:cNvCxnSpPr>
          <p:nvPr/>
        </p:nvCxnSpPr>
        <p:spPr>
          <a:xfrm>
            <a:off x="91440" y="867432"/>
            <a:ext cx="8961120" cy="0"/>
          </a:xfrm>
          <a:prstGeom prst="straightConnector1">
            <a:avLst/>
          </a:prstGeom>
          <a:noFill/>
          <a:ln w="19050" cap="flat" cmpd="sng">
            <a:solidFill>
              <a:srgbClr val="434343"/>
            </a:solidFill>
            <a:prstDash val="solid"/>
            <a:round/>
            <a:headEnd type="none" w="med" len="med"/>
            <a:tailEnd type="none" w="med" len="med"/>
          </a:ln>
        </p:spPr>
      </p:cxnSp>
      <p:sp>
        <p:nvSpPr>
          <p:cNvPr id="14" name="Google Shape;190;p36">
            <a:hlinkClick r:id="rId4" action="ppaction://hlinksldjump"/>
            <a:extLst>
              <a:ext uri="{FF2B5EF4-FFF2-40B4-BE49-F238E27FC236}">
                <a16:creationId xmlns:a16="http://schemas.microsoft.com/office/drawing/2014/main" id="{ABAA6AC6-BB13-C39D-F6E1-639DE00E94A0}"/>
              </a:ext>
            </a:extLst>
          </p:cNvPr>
          <p:cNvSpPr/>
          <p:nvPr/>
        </p:nvSpPr>
        <p:spPr>
          <a:xfrm>
            <a:off x="8398462" y="128936"/>
            <a:ext cx="620100" cy="617400"/>
          </a:xfrm>
          <a:prstGeom prst="snip2DiagRect">
            <a:avLst>
              <a:gd name="adj1" fmla="val 0"/>
              <a:gd name="adj2" fmla="val 16667"/>
            </a:avLst>
          </a:prstGeom>
          <a:solidFill>
            <a:schemeClr val="accent1"/>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 name="Picture 2" descr="Face Recognition Icon - Download Face Recognition Icon 7792 | Noun Project">
            <a:extLst>
              <a:ext uri="{FF2B5EF4-FFF2-40B4-BE49-F238E27FC236}">
                <a16:creationId xmlns:a16="http://schemas.microsoft.com/office/drawing/2014/main" id="{4645EDDF-04F2-42D1-BE14-D9815F66DB4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06253" y="128937"/>
            <a:ext cx="617399" cy="6173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9082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childTnLst>
                                </p:cTn>
                              </p:par>
                            </p:childTnLst>
                          </p:cTn>
                        </p:par>
                        <p:par>
                          <p:cTn id="8" fill="hold">
                            <p:stCondLst>
                              <p:cond delay="1000"/>
                            </p:stCondLst>
                            <p:childTnLst>
                              <p:par>
                                <p:cTn id="9" presetID="2" presetClass="entr" presetSubtype="8"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1000"/>
                                        <p:tgtEl>
                                          <p:spTgt spid="13"/>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Tech Newsletter XL by Slidesgo">
  <a:themeElements>
    <a:clrScheme name="Simple Light">
      <a:dk1>
        <a:srgbClr val="000000"/>
      </a:dk1>
      <a:lt1>
        <a:srgbClr val="FFFFFF"/>
      </a:lt1>
      <a:dk2>
        <a:srgbClr val="595959"/>
      </a:dk2>
      <a:lt2>
        <a:srgbClr val="EEEEEE"/>
      </a:lt2>
      <a:accent1>
        <a:srgbClr val="F3F3F3"/>
      </a:accent1>
      <a:accent2>
        <a:srgbClr val="D9D9D9"/>
      </a:accent2>
      <a:accent3>
        <a:srgbClr val="B7B7B7"/>
      </a:accent3>
      <a:accent4>
        <a:srgbClr val="999999"/>
      </a:accent4>
      <a:accent5>
        <a:srgbClr val="666666"/>
      </a:accent5>
      <a:accent6>
        <a:srgbClr val="000000"/>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4993</TotalTime>
  <Words>3364</Words>
  <Application>Microsoft Office PowerPoint</Application>
  <PresentationFormat>On-screen Show (16:9)</PresentationFormat>
  <Paragraphs>268</Paragraphs>
  <Slides>27</Slides>
  <Notes>24</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27</vt:i4>
      </vt:variant>
    </vt:vector>
  </HeadingPairs>
  <TitlesOfParts>
    <vt:vector size="34" baseType="lpstr">
      <vt:lpstr>Exo 2</vt:lpstr>
      <vt:lpstr>Arial</vt:lpstr>
      <vt:lpstr>Fira Sans Extra Condensed Medium</vt:lpstr>
      <vt:lpstr>Times New Roman</vt:lpstr>
      <vt:lpstr>Wingdings</vt:lpstr>
      <vt:lpstr>Roboto Condensed Light</vt:lpstr>
      <vt:lpstr>Tech Newsletter XL by Slidesgo</vt:lpstr>
      <vt:lpstr>PowerPoint Presentation</vt:lpstr>
      <vt:lpstr>NỘI DUNG CHÍNH</vt:lpstr>
      <vt:lpstr>PowerPoint Presentation</vt:lpstr>
      <vt:lpstr>PowerPoint Presentation</vt:lpstr>
      <vt:lpstr>NỘI DUNG THỰC HIỆN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CẢM ƠN THẦY CÔ VÀ CÁC BẠN ĐÃ LẮNG NGHE!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Nguyen Duc Trung</dc:creator>
  <cp:lastModifiedBy>CAO THỊ THÙY LINH</cp:lastModifiedBy>
  <cp:revision>449</cp:revision>
  <dcterms:modified xsi:type="dcterms:W3CDTF">2022-06-23T18:32:24Z</dcterms:modified>
</cp:coreProperties>
</file>